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258" r:id="rId3"/>
    <p:sldId id="280" r:id="rId4"/>
    <p:sldId id="271" r:id="rId5"/>
    <p:sldId id="272" r:id="rId6"/>
    <p:sldId id="293" r:id="rId7"/>
    <p:sldId id="305" r:id="rId8"/>
    <p:sldId id="307" r:id="rId9"/>
    <p:sldId id="295" r:id="rId10"/>
  </p:sldIdLst>
  <p:sldSz cx="12192000" cy="6858000"/>
  <p:notesSz cx="7103745" cy="10234295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92" userDrawn="1">
          <p15:clr>
            <a:srgbClr val="A4A3A4"/>
          </p15:clr>
        </p15:guide>
        <p15:guide id="2" pos="3871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作者" initials="A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2B2B2"/>
    <a:srgbClr val="202020"/>
    <a:srgbClr val="323232"/>
    <a:srgbClr val="CC3300"/>
    <a:srgbClr val="CC0000"/>
    <a:srgbClr val="FF3300"/>
    <a:srgbClr val="990000"/>
    <a:srgbClr val="FF8D41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480" autoAdjust="0"/>
    <p:restoredTop sz="86374"/>
  </p:normalViewPr>
  <p:slideViewPr>
    <p:cSldViewPr snapToGrid="0" showGuides="1">
      <p:cViewPr varScale="1">
        <p:scale>
          <a:sx n="127" d="100"/>
          <a:sy n="127" d="100"/>
        </p:scale>
        <p:origin x="1952" y="184"/>
      </p:cViewPr>
      <p:guideLst>
        <p:guide orient="horz" pos="2192"/>
        <p:guide pos="3871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gridSpacing cx="72000" cy="720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6" Type="http://schemas.openxmlformats.org/officeDocument/2006/relationships/commentAuthors" Target="commentAuthors.xml"/><Relationship Id="rId15" Type="http://schemas.openxmlformats.org/officeDocument/2006/relationships/tableStyles" Target="tableStyles.xml"/><Relationship Id="rId14" Type="http://schemas.openxmlformats.org/officeDocument/2006/relationships/viewProps" Target="viewProps.xml"/><Relationship Id="rId13" Type="http://schemas.openxmlformats.org/officeDocument/2006/relationships/presProps" Target="presProps.xml"/><Relationship Id="rId12" Type="http://schemas.openxmlformats.org/officeDocument/2006/relationships/handoutMaster" Target="handoutMasters/handoutMaster1.xml"/><Relationship Id="rId11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45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4023812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45"/>
            </a:lvl1pPr>
          </a:lstStyle>
          <a:p>
            <a:fld id="{0F9B84EA-7D68-4D60-9CB1-D50884785D1C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45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4023812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45"/>
            </a:lvl1pPr>
          </a:lstStyle>
          <a:p>
            <a:fld id="{8D4E0FC9-F1F8-4FAE-9988-3BA365CFD46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4024313" y="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C8D182-E4C8-4120-9249-FC9774456FF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482600" y="1279525"/>
            <a:ext cx="6140450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711200" y="4926013"/>
            <a:ext cx="5683250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4024313" y="972185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D0DACE-38E0-42D2-9336-2B707D34BC6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 hasCustomPrompt="1"/>
          </p:nvPr>
        </p:nvSpPr>
        <p:spPr>
          <a:xfrm>
            <a:off x="1524000" y="1322962"/>
            <a:ext cx="9144000" cy="2187001"/>
          </a:xfrm>
        </p:spPr>
        <p:txBody>
          <a:bodyPr anchor="b">
            <a:normAutofit/>
          </a:bodyPr>
          <a:lstStyle>
            <a:lvl1pPr algn="ctr">
              <a:lnSpc>
                <a:spcPct val="130000"/>
              </a:lnSpc>
              <a:defRPr sz="6000">
                <a:effectLst/>
              </a:defRPr>
            </a:lvl1pPr>
          </a:lstStyle>
          <a:p>
            <a:r>
              <a:rPr lang="zh-CN" altLang="en-US" dirty="0"/>
              <a:t>单击此处添加标题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n-ea"/>
                <a:ea typeface="+mn-ea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单击此处添加副标题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</p:nvPr>
        </p:nvSpPr>
        <p:spPr>
          <a:xfrm>
            <a:off x="838200" y="551543"/>
            <a:ext cx="10515600" cy="5558971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 anchor="ctr" anchorCtr="0">
            <a:normAutofit/>
          </a:bodyPr>
          <a:lstStyle>
            <a:lvl1pPr>
              <a:defRPr sz="4400" b="0">
                <a:effectLst/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47700" y="1825625"/>
            <a:ext cx="10515600" cy="4351338"/>
          </a:xfrm>
        </p:spPr>
        <p:txBody>
          <a:bodyPr>
            <a:normAutofit/>
          </a:bodyPr>
          <a:lstStyle>
            <a:lvl1pPr>
              <a:defRPr sz="2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49" y="469127"/>
            <a:ext cx="10307927" cy="4093347"/>
          </a:xfrm>
        </p:spPr>
        <p:txBody>
          <a:bodyPr anchor="b">
            <a:normAutofit/>
          </a:bodyPr>
          <a:lstStyle>
            <a:lvl1pPr>
              <a:defRPr sz="6000">
                <a:effectLst/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610028"/>
            <a:ext cx="10307926" cy="647555"/>
          </a:xfrm>
        </p:spPr>
        <p:txBody>
          <a:bodyPr>
            <a:normAutofit/>
          </a:bodyPr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>
            <a:normAutofit/>
          </a:bodyPr>
          <a:lstStyle>
            <a:lvl1pPr>
              <a:defRPr sz="4400" b="0" i="0">
                <a:effectLst/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47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defRPr sz="2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lnSpc>
                <a:spcPct val="90000"/>
              </a:lnSpc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9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9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9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5981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defRPr sz="2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lnSpc>
                <a:spcPct val="90000"/>
              </a:lnSpc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9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9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9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744961"/>
            <a:ext cx="5157787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615609"/>
            <a:ext cx="5157787" cy="3574054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744961"/>
            <a:ext cx="5183188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615609"/>
            <a:ext cx="5183188" cy="3574054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2766219"/>
            <a:ext cx="10515600" cy="1325563"/>
          </a:xfrm>
        </p:spPr>
        <p:txBody>
          <a:bodyPr>
            <a:normAutofit/>
          </a:bodyPr>
          <a:lstStyle>
            <a:lvl1pPr algn="ctr">
              <a:defRPr sz="4400" b="0">
                <a:effectLst/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</p:nvPr>
        </p:nvSpPr>
        <p:spPr>
          <a:xfrm>
            <a:off x="646747" y="127000"/>
            <a:ext cx="4165200" cy="1600200"/>
          </a:xfrm>
        </p:spPr>
        <p:txBody>
          <a:bodyPr anchor="ctr" anchorCtr="0">
            <a:normAutofit/>
          </a:bodyPr>
          <a:lstStyle>
            <a:lvl1pPr>
              <a:defRPr sz="3200" b="0">
                <a:effectLst/>
              </a:defRPr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图片占位符 2"/>
          <p:cNvSpPr>
            <a:spLocks noGrp="1" noChangeAspect="1"/>
          </p:cNvSpPr>
          <p:nvPr>
            <p:ph type="pic" idx="1"/>
          </p:nvPr>
        </p:nvSpPr>
        <p:spPr>
          <a:xfrm>
            <a:off x="5184000" y="766354"/>
            <a:ext cx="5817375" cy="509444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51827" y="2057400"/>
            <a:ext cx="4165200" cy="3811588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9824484" y="365125"/>
            <a:ext cx="1529316" cy="5811838"/>
          </a:xfrm>
        </p:spPr>
        <p:txBody>
          <a:bodyPr vert="eaVert">
            <a:normAutofit/>
          </a:bodyPr>
          <a:lstStyle>
            <a:lvl1pPr>
              <a:defRPr sz="4400"/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8879958" cy="5811838"/>
          </a:xfrm>
        </p:spPr>
        <p:txBody>
          <a:bodyPr vert="eaVert"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1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3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2.xml"/><Relationship Id="rId4" Type="http://schemas.openxmlformats.org/officeDocument/2006/relationships/tags" Target="../tags/tag4.xml"/><Relationship Id="rId3" Type="http://schemas.openxmlformats.org/officeDocument/2006/relationships/image" Target="../media/image1.png"/><Relationship Id="rId2" Type="http://schemas.openxmlformats.org/officeDocument/2006/relationships/tags" Target="../tags/tag3.xml"/><Relationship Id="rId1" Type="http://schemas.openxmlformats.org/officeDocument/2006/relationships/tags" Target="../tags/tag2.xml"/></Relationships>
</file>

<file path=ppt/slides/_rels/slide4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tags" Target="../tags/tag6.xml"/><Relationship Id="rId2" Type="http://schemas.openxmlformats.org/officeDocument/2006/relationships/image" Target="../media/image2.png"/><Relationship Id="rId1" Type="http://schemas.openxmlformats.org/officeDocument/2006/relationships/tags" Target="../tags/tag5.xml"/></Relationships>
</file>

<file path=ppt/slides/_rels/slide5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tags" Target="../tags/tag8.xml"/><Relationship Id="rId2" Type="http://schemas.openxmlformats.org/officeDocument/2006/relationships/image" Target="../media/image3.png"/><Relationship Id="rId1" Type="http://schemas.openxmlformats.org/officeDocument/2006/relationships/tags" Target="../tags/tag7.xml"/></Relationships>
</file>

<file path=ppt/slides/_rels/slide6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tags" Target="../tags/tag10.xml"/><Relationship Id="rId2" Type="http://schemas.openxmlformats.org/officeDocument/2006/relationships/image" Target="../media/image4.png"/><Relationship Id="rId1" Type="http://schemas.openxmlformats.org/officeDocument/2006/relationships/tags" Target="../tags/tag9.xml"/></Relationships>
</file>

<file path=ppt/slides/_rels/slide7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tags" Target="../tags/tag12.xml"/><Relationship Id="rId2" Type="http://schemas.openxmlformats.org/officeDocument/2006/relationships/image" Target="../media/image5.png"/><Relationship Id="rId1" Type="http://schemas.openxmlformats.org/officeDocument/2006/relationships/tags" Target="../tags/tag1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54075" y="1099820"/>
            <a:ext cx="10515600" cy="1132840"/>
          </a:xfrm>
        </p:spPr>
        <p:txBody>
          <a:bodyPr/>
          <a:p>
            <a:pPr algn="ctr"/>
            <a:r>
              <a:rPr lang="zh-CN" altLang="en-US" sz="6000" b="1"/>
              <a:t>红河州</a:t>
            </a:r>
            <a:r>
              <a:rPr lang="zh-CN" altLang="en-US" sz="6000" b="1"/>
              <a:t>活动云平台</a:t>
            </a:r>
            <a:endParaRPr lang="zh-CN" altLang="en-US" sz="6000" b="1"/>
          </a:p>
        </p:txBody>
      </p:sp>
      <p:sp>
        <p:nvSpPr>
          <p:cNvPr id="4" name="文本框 3"/>
          <p:cNvSpPr txBox="1"/>
          <p:nvPr/>
        </p:nvSpPr>
        <p:spPr>
          <a:xfrm>
            <a:off x="2801620" y="2717165"/>
            <a:ext cx="7080885" cy="107632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zh-CN" altLang="en-US" sz="3200"/>
              <a:t>红河州省级优秀班主任工作室</a:t>
            </a:r>
            <a:r>
              <a:rPr lang="zh-CN" altLang="en-US" sz="3200"/>
              <a:t>成员</a:t>
            </a:r>
            <a:endParaRPr lang="zh-CN" altLang="en-US" sz="3200"/>
          </a:p>
          <a:p>
            <a:pPr algn="ctr"/>
            <a:r>
              <a:rPr lang="zh-CN" altLang="en-US" sz="3200"/>
              <a:t>网上申报操作手册</a:t>
            </a:r>
            <a:endParaRPr lang="zh-CN" altLang="en-US" sz="3200"/>
          </a:p>
        </p:txBody>
      </p:sp>
      <p:sp>
        <p:nvSpPr>
          <p:cNvPr id="5" name="文本框 4"/>
          <p:cNvSpPr txBox="1"/>
          <p:nvPr/>
        </p:nvSpPr>
        <p:spPr>
          <a:xfrm>
            <a:off x="9049385" y="5629275"/>
            <a:ext cx="2486025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/>
            <a:r>
              <a:rPr lang="zh-CN" altLang="en-US"/>
              <a:t>版本：</a:t>
            </a:r>
            <a:r>
              <a:rPr lang="en-US" altLang="zh-CN"/>
              <a:t>v1.0</a:t>
            </a:r>
            <a:endParaRPr lang="en-US" altLang="zh-CN"/>
          </a:p>
          <a:p>
            <a:pPr algn="l"/>
            <a:r>
              <a:rPr lang="zh-CN" altLang="en-US"/>
              <a:t>日期：</a:t>
            </a:r>
            <a:r>
              <a:rPr lang="en-US" altLang="zh-CN"/>
              <a:t>2026/6/12</a:t>
            </a:r>
            <a:endParaRPr lang="en-US" altLang="zh-CN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47700" y="1143635"/>
            <a:ext cx="10515600" cy="4815840"/>
          </a:xfrm>
        </p:spPr>
        <p:txBody>
          <a:bodyPr>
            <a:normAutofit/>
          </a:bodyPr>
          <a:p>
            <a:pPr marL="0" indent="0">
              <a:buNone/>
            </a:pPr>
            <a:endParaRPr lang="zh-CN" altLang="en-US"/>
          </a:p>
          <a:p>
            <a:pPr marL="0" indent="0">
              <a:buNone/>
            </a:pPr>
            <a:r>
              <a:rPr lang="zh-CN" altLang="en-US"/>
              <a:t>一、用户登录</a:t>
            </a:r>
            <a:endParaRPr lang="zh-CN" altLang="en-US"/>
          </a:p>
          <a:p>
            <a:pPr marL="0" indent="0">
              <a:buNone/>
            </a:pPr>
            <a:endParaRPr lang="zh-CN" altLang="en-US"/>
          </a:p>
          <a:p>
            <a:pPr marL="0" indent="0">
              <a:buNone/>
            </a:pPr>
            <a:r>
              <a:rPr lang="zh-CN" altLang="en-US"/>
              <a:t>二、活动报名</a:t>
            </a:r>
            <a:endParaRPr lang="zh-CN" altLang="en-US" b="1"/>
          </a:p>
          <a:p>
            <a:pPr marL="0" indent="0">
              <a:buNone/>
            </a:pPr>
            <a:r>
              <a:rPr lang="zh-CN" altLang="en-US" b="1"/>
              <a:t> </a:t>
            </a:r>
            <a:r>
              <a:rPr lang="en-US" altLang="zh-CN" b="1"/>
              <a:t>      </a:t>
            </a:r>
            <a:r>
              <a:rPr lang="en-US" altLang="zh-CN"/>
              <a:t>[ </a:t>
            </a:r>
            <a:r>
              <a:rPr lang="zh-CN" altLang="en-US"/>
              <a:t>开放时间：</a:t>
            </a:r>
            <a:r>
              <a:rPr lang="en-US" altLang="zh-CN" b="1">
                <a:solidFill>
                  <a:srgbClr val="FF0000"/>
                </a:solidFill>
              </a:rPr>
              <a:t>2026-6-15 </a:t>
            </a:r>
            <a:r>
              <a:rPr lang="zh-CN" altLang="en-US" b="1">
                <a:solidFill>
                  <a:srgbClr val="FF0000"/>
                </a:solidFill>
              </a:rPr>
              <a:t>～</a:t>
            </a:r>
            <a:r>
              <a:rPr lang="en-US" altLang="zh-CN" b="1">
                <a:solidFill>
                  <a:srgbClr val="FF0000"/>
                </a:solidFill>
              </a:rPr>
              <a:t> 2026-6-19</a:t>
            </a:r>
            <a:r>
              <a:rPr lang="en-US" altLang="zh-CN"/>
              <a:t> ]</a:t>
            </a:r>
            <a:endParaRPr lang="zh-CN" altLang="en-US"/>
          </a:p>
          <a:p>
            <a:pPr marL="0" indent="0">
              <a:buNone/>
            </a:pPr>
            <a:endParaRPr lang="zh-CN" altLang="en-US"/>
          </a:p>
          <a:p>
            <a:pPr marL="0" indent="0">
              <a:buNone/>
            </a:pPr>
            <a:r>
              <a:rPr lang="zh-CN" altLang="en-US"/>
              <a:t>三、</a:t>
            </a:r>
            <a:r>
              <a:rPr lang="zh-CN" altLang="en-US">
                <a:sym typeface="+mn-ea"/>
              </a:rPr>
              <a:t>红河州省级优秀班主任工作室成员材料</a:t>
            </a:r>
            <a:r>
              <a:rPr lang="zh-CN" altLang="en-US"/>
              <a:t>上传与确认</a:t>
            </a:r>
            <a:endParaRPr lang="zh-CN" altLang="en-US"/>
          </a:p>
        </p:txBody>
      </p:sp>
      <p:sp>
        <p:nvSpPr>
          <p:cNvPr id="4" name="标题 3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290830" y="228600"/>
            <a:ext cx="11544935" cy="721995"/>
          </a:xfrm>
        </p:spPr>
        <p:style>
          <a:lnRef idx="2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 anchorCtr="0">
            <a:normAutofit/>
          </a:bodyPr>
          <a:p>
            <a:pPr>
              <a:lnSpc>
                <a:spcPct val="100000"/>
              </a:lnSpc>
            </a:pPr>
            <a:r>
              <a:rPr lang="zh-CN" sz="3600">
                <a:solidFill>
                  <a:schemeClr val="bg1"/>
                </a:solidFill>
                <a:latin typeface="汉仪乐喵体W" charset="0"/>
                <a:ea typeface="汉仪乐喵体W" charset="0"/>
                <a:sym typeface="+mn-ea"/>
              </a:rPr>
              <a:t>文档目录</a:t>
            </a:r>
            <a:endParaRPr lang="zh-CN" sz="3600">
              <a:solidFill>
                <a:schemeClr val="bg1"/>
              </a:solidFill>
              <a:latin typeface="汉仪乐喵体W" charset="0"/>
              <a:ea typeface="汉仪乐喵体W" charset="0"/>
              <a:sym typeface="+mn-ea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90830" y="228600"/>
            <a:ext cx="10852150" cy="721995"/>
          </a:xfrm>
        </p:spPr>
        <p:txBody>
          <a:bodyPr/>
          <a:p>
            <a:r>
              <a:rPr lang="zh-CN" sz="3600">
                <a:solidFill>
                  <a:schemeClr val="accent1">
                    <a:lumMod val="75000"/>
                  </a:schemeClr>
                </a:solidFill>
                <a:latin typeface="汉仪乐喵体W" charset="0"/>
                <a:ea typeface="汉仪乐喵体W" charset="0"/>
                <a:sym typeface="+mn-ea"/>
              </a:rPr>
              <a:t>一</a:t>
            </a:r>
            <a:r>
              <a:rPr sz="3600">
                <a:solidFill>
                  <a:schemeClr val="accent1">
                    <a:lumMod val="75000"/>
                  </a:schemeClr>
                </a:solidFill>
                <a:latin typeface="汉仪乐喵体W" charset="0"/>
                <a:ea typeface="汉仪乐喵体W" charset="0"/>
                <a:sym typeface="+mn-ea"/>
              </a:rPr>
              <a:t>、</a:t>
            </a:r>
            <a:r>
              <a:rPr lang="zh-CN" sz="3600">
                <a:solidFill>
                  <a:schemeClr val="accent1">
                    <a:lumMod val="75000"/>
                  </a:schemeClr>
                </a:solidFill>
                <a:latin typeface="汉仪乐喵体W" charset="0"/>
                <a:ea typeface="汉仪乐喵体W" charset="0"/>
                <a:sym typeface="+mn-ea"/>
              </a:rPr>
              <a:t>用户登录</a:t>
            </a:r>
            <a:endParaRPr lang="zh-CN" sz="3600">
              <a:solidFill>
                <a:schemeClr val="accent1">
                  <a:lumMod val="75000"/>
                </a:schemeClr>
              </a:solidFill>
              <a:latin typeface="汉仪乐喵体W" charset="0"/>
              <a:ea typeface="汉仪乐喵体W" charset="0"/>
              <a:sym typeface="+mn-ea"/>
            </a:endParaRPr>
          </a:p>
        </p:txBody>
      </p:sp>
      <p:sp>
        <p:nvSpPr>
          <p:cNvPr id="6" name="文本框 5"/>
          <p:cNvSpPr txBox="1"/>
          <p:nvPr>
            <p:custDataLst>
              <p:tags r:id="rId1"/>
            </p:custDataLst>
          </p:nvPr>
        </p:nvSpPr>
        <p:spPr>
          <a:xfrm>
            <a:off x="387350" y="992505"/>
            <a:ext cx="11465560" cy="5702300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r>
              <a:rPr lang="en-US" altLang="zh-CN" sz="2000"/>
              <a:t>1</a:t>
            </a:r>
            <a:r>
              <a:rPr lang="zh-CN" altLang="en-US" sz="2000"/>
              <a:t>、</a:t>
            </a:r>
            <a:r>
              <a:rPr lang="zh-CN" altLang="en-US" sz="2000" b="1"/>
              <a:t>电脑端</a:t>
            </a:r>
            <a:r>
              <a:rPr lang="zh-CN" altLang="en-US" sz="2000"/>
              <a:t>浏览器打开红河州智慧教育云平台：</a:t>
            </a:r>
            <a:r>
              <a:rPr lang="en-US" altLang="zh-CN" sz="2400" b="1">
                <a:solidFill>
                  <a:srgbClr val="FF0000"/>
                </a:solidFill>
              </a:rPr>
              <a:t>www.hheduc.com</a:t>
            </a:r>
            <a:endParaRPr lang="en-US" altLang="zh-CN" sz="2400" b="1">
              <a:solidFill>
                <a:srgbClr val="FF0000"/>
              </a:solidFill>
            </a:endParaRPr>
          </a:p>
          <a:p>
            <a:r>
              <a:rPr lang="en-US" altLang="zh-CN" sz="2400" b="1">
                <a:solidFill>
                  <a:srgbClr val="FF0000"/>
                </a:solidFill>
              </a:rPr>
              <a:t>    </a:t>
            </a:r>
            <a:r>
              <a:rPr lang="zh-CN" altLang="en-US" sz="2000"/>
              <a:t>（浏览器建议用谷歌Google、火狐、360等，不要使用IE浏览器。）</a:t>
            </a:r>
            <a:endParaRPr lang="zh-CN" altLang="en-US"/>
          </a:p>
          <a:p>
            <a:endParaRPr lang="zh-CN" altLang="en-US" sz="2000"/>
          </a:p>
          <a:p>
            <a:r>
              <a:rPr lang="en-US" altLang="zh-CN" sz="2000"/>
              <a:t>2</a:t>
            </a:r>
            <a:r>
              <a:rPr lang="zh-CN" altLang="en-US" sz="2000"/>
              <a:t>、点击右上角的“用户登录”，使用个人已有的账号或授权注册的账号</a:t>
            </a:r>
            <a:r>
              <a:rPr lang="zh-CN" altLang="en-US" sz="2000"/>
              <a:t>扫码登录：</a:t>
            </a:r>
            <a:endParaRPr lang="zh-CN" altLang="en-US" sz="2000"/>
          </a:p>
          <a:p>
            <a:r>
              <a:rPr lang="en-US" altLang="zh-CN" sz="2000"/>
              <a:t>      </a:t>
            </a:r>
            <a:endParaRPr lang="en-US" altLang="zh-CN" sz="2000"/>
          </a:p>
          <a:p>
            <a:r>
              <a:rPr lang="en-US" altLang="zh-CN" sz="2000"/>
              <a:t>      </a:t>
            </a:r>
            <a:r>
              <a:rPr lang="zh-CN" altLang="en-US" sz="2000"/>
              <a:t>账号：</a:t>
            </a:r>
            <a:r>
              <a:rPr lang="zh-CN" altLang="en-US" sz="2400" b="1">
                <a:solidFill>
                  <a:srgbClr val="C00000"/>
                </a:solidFill>
              </a:rPr>
              <a:t>手机号</a:t>
            </a:r>
            <a:endParaRPr lang="zh-CN" altLang="en-US" sz="2000"/>
          </a:p>
          <a:p>
            <a:r>
              <a:rPr lang="zh-CN" altLang="en-US" sz="2000"/>
              <a:t> </a:t>
            </a:r>
            <a:r>
              <a:rPr lang="en-US" altLang="zh-CN" sz="2000"/>
              <a:t>     </a:t>
            </a:r>
            <a:r>
              <a:rPr lang="zh-CN" altLang="en-US" sz="2000"/>
              <a:t>密码：第一次登录需要验证手机号，验证通过后</a:t>
            </a:r>
            <a:r>
              <a:rPr lang="zh-CN" altLang="en-US" sz="2000" b="1">
                <a:solidFill>
                  <a:srgbClr val="FF0000"/>
                </a:solidFill>
              </a:rPr>
              <a:t>自行设置自己的密码</a:t>
            </a:r>
            <a:r>
              <a:rPr lang="zh-CN" altLang="en-US" sz="2000"/>
              <a:t>。</a:t>
            </a:r>
            <a:endParaRPr lang="zh-CN" altLang="en-US" sz="2000"/>
          </a:p>
          <a:p>
            <a:r>
              <a:rPr lang="zh-CN" altLang="en-US" sz="2000"/>
              <a:t> </a:t>
            </a:r>
            <a:r>
              <a:rPr lang="en-US" altLang="zh-CN" sz="2000"/>
              <a:t>               </a:t>
            </a:r>
            <a:r>
              <a:rPr lang="zh-CN" altLang="en-US" sz="2000"/>
              <a:t>若非第一次登录，请使用之前设置的密码登录。</a:t>
            </a:r>
            <a:endParaRPr lang="zh-CN" altLang="en-US" sz="2000"/>
          </a:p>
          <a:p>
            <a:r>
              <a:rPr lang="zh-CN" altLang="en-US" sz="2000"/>
              <a:t> </a:t>
            </a:r>
            <a:r>
              <a:rPr lang="en-US" altLang="zh-CN" sz="2000"/>
              <a:t>               </a:t>
            </a:r>
            <a:r>
              <a:rPr lang="zh-CN" altLang="en-US" sz="2000"/>
              <a:t>若设置过密码但忘记密码，或不记得密码</a:t>
            </a:r>
            <a:r>
              <a:rPr lang="zh-CN" altLang="en-US" sz="2000"/>
              <a:t>的可以点击页面的</a:t>
            </a:r>
            <a:endParaRPr lang="zh-CN" altLang="en-US" sz="2000"/>
          </a:p>
          <a:p>
            <a:r>
              <a:rPr lang="zh-CN" altLang="en-US" sz="2000"/>
              <a:t> </a:t>
            </a:r>
            <a:r>
              <a:rPr lang="en-US" altLang="zh-CN" sz="2000"/>
              <a:t>               </a:t>
            </a:r>
            <a:r>
              <a:rPr lang="zh-CN" altLang="en-US" sz="2000"/>
              <a:t>“</a:t>
            </a:r>
            <a:r>
              <a:rPr lang="zh-CN" altLang="en-US" sz="2000" b="1">
                <a:solidFill>
                  <a:schemeClr val="accent1">
                    <a:lumMod val="75000"/>
                  </a:schemeClr>
                </a:solidFill>
              </a:rPr>
              <a:t>忘记密码？</a:t>
            </a:r>
            <a:r>
              <a:rPr lang="zh-CN" altLang="en-US" sz="2000"/>
              <a:t>”，通过手机号和验证码找回。</a:t>
            </a:r>
            <a:endParaRPr lang="zh-CN" altLang="en-US" sz="2400" b="1"/>
          </a:p>
          <a:p>
            <a:r>
              <a:rPr lang="en-US" altLang="zh-CN" sz="2000"/>
              <a:t>       </a:t>
            </a:r>
            <a:endParaRPr lang="en-US" altLang="zh-CN" sz="2000"/>
          </a:p>
          <a:p>
            <a:r>
              <a:rPr lang="en-US" altLang="zh-CN" sz="2000"/>
              <a:t>      </a:t>
            </a:r>
            <a:r>
              <a:rPr lang="zh-CN" altLang="en-US" sz="2000"/>
              <a:t>建议可以用微信扫码登录，或登录页面切换到小程序授权</a:t>
            </a:r>
            <a:r>
              <a:rPr lang="zh-CN" altLang="en-US" sz="2000"/>
              <a:t>登录。</a:t>
            </a:r>
            <a:endParaRPr lang="zh-CN" altLang="en-US" sz="2000"/>
          </a:p>
          <a:p>
            <a:endParaRPr lang="zh-CN" altLang="en-US" sz="2000"/>
          </a:p>
          <a:p>
            <a:endParaRPr lang="zh-CN" altLang="en-US" sz="2000"/>
          </a:p>
          <a:p>
            <a:r>
              <a:rPr lang="en-US" altLang="zh-CN" sz="2000"/>
              <a:t>3</a:t>
            </a:r>
            <a:r>
              <a:rPr lang="zh-CN" altLang="en-US" sz="2000"/>
              <a:t>、登录成功后，系统自动进入平台主页面。</a:t>
            </a:r>
            <a:endParaRPr lang="zh-CN" altLang="en-US" sz="2000"/>
          </a:p>
        </p:txBody>
      </p:sp>
      <p:pic>
        <p:nvPicPr>
          <p:cNvPr id="3" name="图片 2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3"/>
          <a:stretch>
            <a:fillRect/>
          </a:stretch>
        </p:blipFill>
        <p:spPr>
          <a:xfrm>
            <a:off x="8806815" y="2690495"/>
            <a:ext cx="3169920" cy="4003040"/>
          </a:xfrm>
          <a:prstGeom prst="rect">
            <a:avLst/>
          </a:prstGeom>
        </p:spPr>
      </p:pic>
    </p:spTree>
    <p:custDataLst>
      <p:tags r:id="rId4"/>
    </p:custData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90830" y="228600"/>
            <a:ext cx="10852150" cy="721995"/>
          </a:xfrm>
        </p:spPr>
        <p:txBody>
          <a:bodyPr/>
          <a:p>
            <a:r>
              <a:rPr lang="zh-CN" sz="3600">
                <a:solidFill>
                  <a:schemeClr val="accent1">
                    <a:lumMod val="75000"/>
                  </a:schemeClr>
                </a:solidFill>
                <a:latin typeface="汉仪乐喵体W" charset="0"/>
                <a:ea typeface="汉仪乐喵体W" charset="0"/>
                <a:sym typeface="+mn-ea"/>
              </a:rPr>
              <a:t>二</a:t>
            </a:r>
            <a:r>
              <a:rPr sz="3600">
                <a:solidFill>
                  <a:schemeClr val="accent1">
                    <a:lumMod val="75000"/>
                  </a:schemeClr>
                </a:solidFill>
                <a:latin typeface="汉仪乐喵体W" charset="0"/>
                <a:ea typeface="汉仪乐喵体W" charset="0"/>
                <a:sym typeface="+mn-ea"/>
              </a:rPr>
              <a:t>、</a:t>
            </a:r>
            <a:r>
              <a:rPr lang="zh-CN" sz="3600">
                <a:solidFill>
                  <a:schemeClr val="accent1">
                    <a:lumMod val="75000"/>
                  </a:schemeClr>
                </a:solidFill>
                <a:latin typeface="汉仪乐喵体W" charset="0"/>
                <a:ea typeface="汉仪乐喵体W" charset="0"/>
                <a:sym typeface="+mn-ea"/>
              </a:rPr>
              <a:t>活动</a:t>
            </a:r>
            <a:r>
              <a:rPr lang="zh-CN" sz="3600">
                <a:solidFill>
                  <a:schemeClr val="accent1">
                    <a:lumMod val="75000"/>
                  </a:schemeClr>
                </a:solidFill>
                <a:latin typeface="汉仪乐喵体W" charset="0"/>
                <a:ea typeface="汉仪乐喵体W" charset="0"/>
                <a:sym typeface="+mn-ea"/>
              </a:rPr>
              <a:t>报名</a:t>
            </a:r>
            <a:endParaRPr lang="zh-CN" sz="3600">
              <a:solidFill>
                <a:schemeClr val="accent1">
                  <a:lumMod val="75000"/>
                </a:schemeClr>
              </a:solidFill>
              <a:latin typeface="汉仪乐喵体W" charset="0"/>
              <a:ea typeface="汉仪乐喵体W" charset="0"/>
              <a:sym typeface="+mn-ea"/>
            </a:endParaRPr>
          </a:p>
        </p:txBody>
      </p:sp>
      <p:sp>
        <p:nvSpPr>
          <p:cNvPr id="6" name="文本框 5"/>
          <p:cNvSpPr txBox="1"/>
          <p:nvPr>
            <p:custDataLst>
              <p:tags r:id="rId1"/>
            </p:custDataLst>
          </p:nvPr>
        </p:nvSpPr>
        <p:spPr>
          <a:xfrm>
            <a:off x="387350" y="992505"/>
            <a:ext cx="11301730" cy="852805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r>
              <a:rPr lang="en-US" altLang="zh-CN" sz="2000"/>
              <a:t>1</a:t>
            </a:r>
            <a:r>
              <a:rPr lang="zh-CN" altLang="en-US" sz="2000"/>
              <a:t>、登录平台后，在</a:t>
            </a:r>
            <a:r>
              <a:rPr lang="zh-CN" altLang="en-US" sz="2000"/>
              <a:t>首页，点击“</a:t>
            </a:r>
            <a:r>
              <a:rPr lang="zh-CN" altLang="en-US" sz="2400" b="1">
                <a:solidFill>
                  <a:srgbClr val="C00000"/>
                </a:solidFill>
                <a:latin typeface="微软雅黑" panose="020B0503020204020204" charset="-122"/>
                <a:ea typeface="微软雅黑" panose="020B0503020204020204" charset="-122"/>
              </a:rPr>
              <a:t>研训平台</a:t>
            </a:r>
            <a:r>
              <a:rPr lang="zh-CN" altLang="en-US" sz="2000"/>
              <a:t>”模块，进入研训平台。</a:t>
            </a:r>
            <a:endParaRPr lang="zh-CN" altLang="en-US" sz="2000"/>
          </a:p>
          <a:p>
            <a:r>
              <a:rPr lang="en-US" altLang="zh-CN" sz="2000"/>
              <a:t>      </a:t>
            </a:r>
            <a:r>
              <a:rPr lang="zh-CN" altLang="en-US" sz="2000"/>
              <a:t>依次点击</a:t>
            </a:r>
            <a:r>
              <a:rPr lang="zh-CN" altLang="en-US" sz="2400" b="1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研训活动平台</a:t>
            </a:r>
            <a:r>
              <a:rPr lang="en-US" altLang="zh-CN" sz="2400" b="1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- </a:t>
            </a:r>
            <a:r>
              <a:rPr lang="zh-CN" altLang="en-US" sz="2400" b="1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活动首页</a:t>
            </a:r>
            <a:r>
              <a:rPr lang="en-US" altLang="zh-CN" sz="2400" b="1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- </a:t>
            </a:r>
            <a:r>
              <a:rPr lang="zh-CN" altLang="en-US" sz="2400" b="1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找到对应活动</a:t>
            </a:r>
            <a:r>
              <a:rPr lang="en-US" altLang="zh-CN" sz="2400" b="1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- </a:t>
            </a:r>
            <a:r>
              <a:rPr lang="zh-CN" altLang="en-US" sz="2400" b="1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点击立即参与</a:t>
            </a:r>
            <a:r>
              <a:rPr lang="zh-CN" altLang="en-US" sz="2000"/>
              <a:t>。如</a:t>
            </a:r>
            <a:r>
              <a:rPr lang="zh-CN" altLang="en-US" sz="2000"/>
              <a:t>下图所示：</a:t>
            </a:r>
            <a:endParaRPr lang="zh-CN" altLang="en-US" sz="2000"/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6480" y="1783715"/>
            <a:ext cx="10096500" cy="5074285"/>
          </a:xfrm>
          <a:prstGeom prst="rect">
            <a:avLst/>
          </a:prstGeom>
        </p:spPr>
      </p:pic>
    </p:spTree>
    <p:custDataLst>
      <p:tags r:id="rId3"/>
    </p:custData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90830" y="228600"/>
            <a:ext cx="10852150" cy="721995"/>
          </a:xfrm>
        </p:spPr>
        <p:txBody>
          <a:bodyPr/>
          <a:p>
            <a:r>
              <a:rPr lang="zh-CN" sz="3600">
                <a:solidFill>
                  <a:schemeClr val="accent1">
                    <a:lumMod val="75000"/>
                  </a:schemeClr>
                </a:solidFill>
                <a:latin typeface="汉仪乐喵体W" charset="0"/>
                <a:ea typeface="汉仪乐喵体W" charset="0"/>
                <a:sym typeface="+mn-ea"/>
              </a:rPr>
              <a:t>二</a:t>
            </a:r>
            <a:r>
              <a:rPr sz="3600">
                <a:solidFill>
                  <a:schemeClr val="accent1">
                    <a:lumMod val="75000"/>
                  </a:schemeClr>
                </a:solidFill>
                <a:latin typeface="汉仪乐喵体W" charset="0"/>
                <a:ea typeface="汉仪乐喵体W" charset="0"/>
                <a:sym typeface="+mn-ea"/>
              </a:rPr>
              <a:t>、</a:t>
            </a:r>
            <a:r>
              <a:rPr lang="zh-CN" sz="3600">
                <a:solidFill>
                  <a:schemeClr val="accent1">
                    <a:lumMod val="75000"/>
                  </a:schemeClr>
                </a:solidFill>
                <a:latin typeface="汉仪乐喵体W" charset="0"/>
                <a:ea typeface="汉仪乐喵体W" charset="0"/>
                <a:sym typeface="+mn-ea"/>
              </a:rPr>
              <a:t>活动</a:t>
            </a:r>
            <a:r>
              <a:rPr lang="zh-CN" sz="3600">
                <a:solidFill>
                  <a:schemeClr val="accent1">
                    <a:lumMod val="75000"/>
                  </a:schemeClr>
                </a:solidFill>
                <a:latin typeface="汉仪乐喵体W" charset="0"/>
                <a:ea typeface="汉仪乐喵体W" charset="0"/>
                <a:sym typeface="+mn-ea"/>
              </a:rPr>
              <a:t>报名</a:t>
            </a:r>
            <a:endParaRPr lang="zh-CN" sz="3600">
              <a:solidFill>
                <a:schemeClr val="accent1">
                  <a:lumMod val="75000"/>
                </a:schemeClr>
              </a:solidFill>
              <a:latin typeface="汉仪乐喵体W" charset="0"/>
              <a:ea typeface="汉仪乐喵体W" charset="0"/>
              <a:sym typeface="+mn-ea"/>
            </a:endParaRPr>
          </a:p>
        </p:txBody>
      </p:sp>
      <p:sp>
        <p:nvSpPr>
          <p:cNvPr id="6" name="文本框 5"/>
          <p:cNvSpPr txBox="1"/>
          <p:nvPr>
            <p:custDataLst>
              <p:tags r:id="rId1"/>
            </p:custDataLst>
          </p:nvPr>
        </p:nvSpPr>
        <p:spPr>
          <a:xfrm>
            <a:off x="387350" y="992505"/>
            <a:ext cx="11465560" cy="852805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r>
              <a:rPr lang="en-US" altLang="zh-CN" sz="2000"/>
              <a:t>2</a:t>
            </a:r>
            <a:r>
              <a:rPr lang="zh-CN" altLang="en-US" sz="2000"/>
              <a:t>、确认活动后，点击右上角的</a:t>
            </a:r>
            <a:r>
              <a:rPr lang="zh-CN" altLang="en-US" sz="2400" b="1">
                <a:solidFill>
                  <a:srgbClr val="FF0000"/>
                </a:solidFill>
              </a:rPr>
              <a:t>立即报名</a:t>
            </a:r>
            <a:r>
              <a:rPr lang="zh-CN" altLang="en-US" sz="2000"/>
              <a:t>，进入到报名信息填写、</a:t>
            </a:r>
            <a:r>
              <a:rPr lang="zh-CN" altLang="en-US" sz="2000"/>
              <a:t>确认页面，如下图所示：</a:t>
            </a:r>
            <a:endParaRPr lang="zh-CN" altLang="en-US" sz="2000"/>
          </a:p>
        </p:txBody>
      </p:sp>
      <p:pic>
        <p:nvPicPr>
          <p:cNvPr id="4" name="图片 3" descr="5e65fcc1339cacbaa84c0df75902247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7350" y="1487805"/>
            <a:ext cx="11024870" cy="5063490"/>
          </a:xfrm>
          <a:prstGeom prst="rect">
            <a:avLst/>
          </a:prstGeom>
        </p:spPr>
      </p:pic>
    </p:spTree>
    <p:custDataLst>
      <p:tags r:id="rId3"/>
    </p:custData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90830" y="228600"/>
            <a:ext cx="10852150" cy="721995"/>
          </a:xfrm>
        </p:spPr>
        <p:txBody>
          <a:bodyPr/>
          <a:p>
            <a:r>
              <a:rPr lang="zh-CN" sz="3600">
                <a:solidFill>
                  <a:schemeClr val="accent1">
                    <a:lumMod val="75000"/>
                  </a:schemeClr>
                </a:solidFill>
                <a:latin typeface="汉仪乐喵体W" charset="0"/>
                <a:ea typeface="汉仪乐喵体W" charset="0"/>
                <a:sym typeface="+mn-ea"/>
              </a:rPr>
              <a:t>二</a:t>
            </a:r>
            <a:r>
              <a:rPr sz="3600">
                <a:solidFill>
                  <a:schemeClr val="accent1">
                    <a:lumMod val="75000"/>
                  </a:schemeClr>
                </a:solidFill>
                <a:latin typeface="汉仪乐喵体W" charset="0"/>
                <a:ea typeface="汉仪乐喵体W" charset="0"/>
                <a:sym typeface="+mn-ea"/>
              </a:rPr>
              <a:t>、</a:t>
            </a:r>
            <a:r>
              <a:rPr lang="zh-CN" sz="3600">
                <a:solidFill>
                  <a:schemeClr val="accent1">
                    <a:lumMod val="75000"/>
                  </a:schemeClr>
                </a:solidFill>
                <a:latin typeface="汉仪乐喵体W" charset="0"/>
                <a:ea typeface="汉仪乐喵体W" charset="0"/>
                <a:sym typeface="+mn-ea"/>
              </a:rPr>
              <a:t>活动</a:t>
            </a:r>
            <a:r>
              <a:rPr lang="zh-CN" sz="3600">
                <a:solidFill>
                  <a:schemeClr val="accent1">
                    <a:lumMod val="75000"/>
                  </a:schemeClr>
                </a:solidFill>
                <a:latin typeface="汉仪乐喵体W" charset="0"/>
                <a:ea typeface="汉仪乐喵体W" charset="0"/>
                <a:sym typeface="+mn-ea"/>
              </a:rPr>
              <a:t>报名</a:t>
            </a:r>
            <a:endParaRPr lang="zh-CN" sz="3600">
              <a:solidFill>
                <a:schemeClr val="accent1">
                  <a:lumMod val="75000"/>
                </a:schemeClr>
              </a:solidFill>
              <a:latin typeface="汉仪乐喵体W" charset="0"/>
              <a:ea typeface="汉仪乐喵体W" charset="0"/>
              <a:sym typeface="+mn-ea"/>
            </a:endParaRPr>
          </a:p>
        </p:txBody>
      </p:sp>
      <p:sp>
        <p:nvSpPr>
          <p:cNvPr id="6" name="文本框 5"/>
          <p:cNvSpPr txBox="1"/>
          <p:nvPr>
            <p:custDataLst>
              <p:tags r:id="rId1"/>
            </p:custDataLst>
          </p:nvPr>
        </p:nvSpPr>
        <p:spPr>
          <a:xfrm>
            <a:off x="387350" y="992505"/>
            <a:ext cx="11465560" cy="852805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r>
              <a:rPr lang="en-US" altLang="zh-CN" sz="2000"/>
              <a:t>3</a:t>
            </a:r>
            <a:r>
              <a:rPr lang="zh-CN" altLang="en-US" sz="2000"/>
              <a:t>、在用户报名页，请按照</a:t>
            </a:r>
            <a:r>
              <a:rPr lang="zh-CN" altLang="en-US" sz="2000" b="1"/>
              <a:t>填报</a:t>
            </a:r>
            <a:r>
              <a:rPr lang="zh-CN" altLang="en-US" sz="2000" b="1"/>
              <a:t>表单要求</a:t>
            </a:r>
            <a:r>
              <a:rPr lang="zh-CN" altLang="en-US" sz="2000"/>
              <a:t>填写对应参赛组信息，并确认报名负责人信息是否正确。填写完毕确认无误后，点击</a:t>
            </a:r>
            <a:r>
              <a:rPr lang="zh-CN" altLang="en-US" sz="2400" b="1">
                <a:solidFill>
                  <a:srgbClr val="FF0000"/>
                </a:solidFill>
              </a:rPr>
              <a:t>确认报名</a:t>
            </a:r>
            <a:r>
              <a:rPr lang="zh-CN" altLang="en-US" sz="2000"/>
              <a:t>按钮提交，提交后不允许修改，请务必确认信息填写</a:t>
            </a:r>
            <a:r>
              <a:rPr lang="zh-CN" altLang="en-US" sz="2000"/>
              <a:t>正确。如下图所示：</a:t>
            </a:r>
            <a:endParaRPr lang="zh-CN" altLang="en-US" sz="2000"/>
          </a:p>
        </p:txBody>
      </p:sp>
      <p:sp>
        <p:nvSpPr>
          <p:cNvPr id="4" name="文本框 3"/>
          <p:cNvSpPr txBox="1"/>
          <p:nvPr/>
        </p:nvSpPr>
        <p:spPr>
          <a:xfrm>
            <a:off x="8000365" y="228600"/>
            <a:ext cx="4000500" cy="722630"/>
          </a:xfrm>
          <a:prstGeom prst="rect">
            <a:avLst/>
          </a:prstGeom>
          <a:gradFill>
            <a:gsLst>
              <a:gs pos="50000">
                <a:srgbClr val="84AF7F"/>
              </a:gs>
              <a:gs pos="0">
                <a:srgbClr val="ADCAAA"/>
              </a:gs>
              <a:gs pos="100000">
                <a:srgbClr val="5B9454"/>
              </a:gs>
            </a:gsLst>
            <a:lin scaled="1"/>
          </a:gradFill>
        </p:spPr>
        <p:txBody>
          <a:bodyPr wrap="square" rtlCol="0" anchor="ctr" anchorCtr="0">
            <a:noAutofit/>
          </a:bodyPr>
          <a:p>
            <a:pPr algn="ctr"/>
            <a:r>
              <a:rPr lang="zh-CN" altLang="en-US" sz="2800" b="1">
                <a:solidFill>
                  <a:srgbClr val="FF0000"/>
                </a:solidFill>
              </a:rPr>
              <a:t>报名信息填写、</a:t>
            </a:r>
            <a:r>
              <a:rPr lang="zh-CN" altLang="en-US" sz="2800" b="1">
                <a:solidFill>
                  <a:srgbClr val="FF0000"/>
                </a:solidFill>
              </a:rPr>
              <a:t>确认</a:t>
            </a:r>
            <a:endParaRPr lang="zh-CN" altLang="en-US" sz="2800" b="1">
              <a:solidFill>
                <a:srgbClr val="FF0000"/>
              </a:solidFill>
            </a:endParaRPr>
          </a:p>
        </p:txBody>
      </p:sp>
      <p:pic>
        <p:nvPicPr>
          <p:cNvPr id="3" name="图片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01775" y="2181225"/>
            <a:ext cx="9236710" cy="4062730"/>
          </a:xfrm>
          <a:prstGeom prst="rect">
            <a:avLst/>
          </a:prstGeom>
        </p:spPr>
      </p:pic>
    </p:spTree>
    <p:custDataLst>
      <p:tags r:id="rId3"/>
    </p:custData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90830" y="228600"/>
            <a:ext cx="10852150" cy="721995"/>
          </a:xfrm>
        </p:spPr>
        <p:txBody>
          <a:bodyPr>
            <a:normAutofit/>
          </a:bodyPr>
          <a:p>
            <a:r>
              <a:rPr lang="zh-CN" sz="3600">
                <a:solidFill>
                  <a:schemeClr val="accent1">
                    <a:lumMod val="75000"/>
                  </a:schemeClr>
                </a:solidFill>
                <a:latin typeface="汉仪乐喵体W" charset="0"/>
                <a:ea typeface="汉仪乐喵体W" charset="0"/>
                <a:sym typeface="+mn-ea"/>
              </a:rPr>
              <a:t>三</a:t>
            </a:r>
            <a:r>
              <a:rPr sz="3600">
                <a:solidFill>
                  <a:schemeClr val="accent1">
                    <a:lumMod val="75000"/>
                  </a:schemeClr>
                </a:solidFill>
                <a:latin typeface="汉仪乐喵体W" charset="0"/>
                <a:ea typeface="汉仪乐喵体W" charset="0"/>
                <a:sym typeface="+mn-ea"/>
              </a:rPr>
              <a:t>、</a:t>
            </a:r>
            <a:r>
              <a:rPr lang="zh-CN" sz="3600">
                <a:solidFill>
                  <a:schemeClr val="accent1">
                    <a:lumMod val="75000"/>
                  </a:schemeClr>
                </a:solidFill>
                <a:latin typeface="汉仪乐喵体W" charset="0"/>
                <a:ea typeface="汉仪乐喵体W" charset="0"/>
                <a:sym typeface="+mn-ea"/>
              </a:rPr>
              <a:t>总结上传及</a:t>
            </a:r>
            <a:r>
              <a:rPr lang="zh-CN" sz="3600">
                <a:solidFill>
                  <a:schemeClr val="accent1">
                    <a:lumMod val="75000"/>
                  </a:schemeClr>
                </a:solidFill>
                <a:latin typeface="汉仪乐喵体W" charset="0"/>
                <a:ea typeface="汉仪乐喵体W" charset="0"/>
                <a:sym typeface="+mn-ea"/>
              </a:rPr>
              <a:t>确认</a:t>
            </a:r>
            <a:endParaRPr lang="zh-CN" sz="3600">
              <a:solidFill>
                <a:schemeClr val="accent1">
                  <a:lumMod val="75000"/>
                </a:schemeClr>
              </a:solidFill>
              <a:latin typeface="汉仪乐喵体W" charset="0"/>
              <a:ea typeface="汉仪乐喵体W" charset="0"/>
              <a:sym typeface="+mn-ea"/>
            </a:endParaRPr>
          </a:p>
        </p:txBody>
      </p:sp>
      <p:sp>
        <p:nvSpPr>
          <p:cNvPr id="6" name="文本框 5"/>
          <p:cNvSpPr txBox="1"/>
          <p:nvPr>
            <p:custDataLst>
              <p:tags r:id="rId1"/>
            </p:custDataLst>
          </p:nvPr>
        </p:nvSpPr>
        <p:spPr>
          <a:xfrm>
            <a:off x="387350" y="992505"/>
            <a:ext cx="11465560" cy="2964815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r>
              <a:rPr lang="en-US" altLang="zh-CN" sz="2000"/>
              <a:t>1</a:t>
            </a:r>
            <a:r>
              <a:rPr lang="zh-CN" altLang="en-US" sz="2000"/>
              <a:t>、报名成功后，作品上传功能自动</a:t>
            </a:r>
            <a:r>
              <a:rPr lang="zh-CN" altLang="en-US" sz="2000"/>
              <a:t>启用。点击</a:t>
            </a:r>
            <a:r>
              <a:rPr lang="zh-CN" altLang="en-US" sz="2000" b="1">
                <a:solidFill>
                  <a:srgbClr val="FF0000"/>
                </a:solidFill>
              </a:rPr>
              <a:t>“添加参赛作品”</a:t>
            </a:r>
            <a:r>
              <a:rPr lang="zh-CN" altLang="en-US" sz="2000"/>
              <a:t>，选择作品类型和附件文件完成作品</a:t>
            </a:r>
            <a:r>
              <a:rPr lang="zh-CN" altLang="en-US" sz="2000"/>
              <a:t>上传。</a:t>
            </a:r>
            <a:endParaRPr lang="zh-CN" altLang="en-US" sz="2000"/>
          </a:p>
          <a:p>
            <a:endParaRPr lang="zh-CN" altLang="en-US" sz="2000"/>
          </a:p>
          <a:p>
            <a:r>
              <a:rPr lang="zh-CN" altLang="en-US" sz="2400" b="1">
                <a:solidFill>
                  <a:srgbClr val="FFFF00"/>
                </a:solidFill>
                <a:highlight>
                  <a:srgbClr val="000000"/>
                </a:highlight>
              </a:rPr>
              <a:t>注意事项：</a:t>
            </a:r>
            <a:endParaRPr lang="zh-CN" altLang="en-US" sz="2400" b="1">
              <a:solidFill>
                <a:srgbClr val="FFFF00"/>
              </a:solidFill>
              <a:highlight>
                <a:srgbClr val="000000"/>
              </a:highlight>
            </a:endParaRPr>
          </a:p>
          <a:p>
            <a:r>
              <a:rPr lang="zh-CN" altLang="en-US" sz="2400">
                <a:latin typeface="Calibri" panose="020F0502020204030204" charset="0"/>
                <a:ea typeface="Calibri" panose="020F0502020204030204" charset="0"/>
              </a:rPr>
              <a:t>①</a:t>
            </a:r>
            <a:r>
              <a:rPr lang="en-US" altLang="zh-CN" sz="2400">
                <a:latin typeface="Calibri" panose="020F0502020204030204" charset="0"/>
                <a:ea typeface="Calibri" panose="020F0502020204030204" charset="0"/>
              </a:rPr>
              <a:t> </a:t>
            </a:r>
            <a:r>
              <a:rPr lang="zh-CN" altLang="en-US" sz="2400">
                <a:latin typeface="Calibri" panose="020F0502020204030204" charset="0"/>
                <a:ea typeface="Calibri" panose="020F0502020204030204" charset="0"/>
                <a:sym typeface="+mn-ea"/>
              </a:rPr>
              <a:t>请按照相关文件要求确保上传文件的正确性、格式有效性等；</a:t>
            </a:r>
            <a:endParaRPr lang="zh-CN" altLang="en-US" sz="2400">
              <a:latin typeface="Calibri" panose="020F0502020204030204" charset="0"/>
              <a:ea typeface="Calibri" panose="020F0502020204030204" charset="0"/>
              <a:sym typeface="+mn-ea"/>
            </a:endParaRPr>
          </a:p>
          <a:p>
            <a:r>
              <a:rPr lang="zh-CN" altLang="en-US" sz="2400">
                <a:latin typeface="Calibri" panose="020F0502020204030204" charset="0"/>
                <a:ea typeface="Calibri" panose="020F0502020204030204" charset="0"/>
              </a:rPr>
              <a:t>②</a:t>
            </a:r>
            <a:r>
              <a:rPr lang="en-US" altLang="zh-CN" sz="2400">
                <a:latin typeface="Calibri" panose="020F0502020204030204" charset="0"/>
                <a:ea typeface="Calibri" panose="020F0502020204030204" charset="0"/>
              </a:rPr>
              <a:t> </a:t>
            </a:r>
            <a:r>
              <a:rPr lang="zh-CN" altLang="en-US" sz="2400">
                <a:latin typeface="Calibri" panose="020F0502020204030204" charset="0"/>
                <a:ea typeface="Calibri" panose="020F0502020204030204" charset="0"/>
                <a:sym typeface="+mn-ea"/>
              </a:rPr>
              <a:t>每次点击添加参赛作品，仅能上传一个文件，若存在多个附件文件，请添加多次；</a:t>
            </a:r>
            <a:endParaRPr lang="zh-CN" altLang="en-US" sz="2400">
              <a:latin typeface="Calibri" panose="020F0502020204030204" charset="0"/>
              <a:ea typeface="Calibri" panose="020F0502020204030204" charset="0"/>
            </a:endParaRPr>
          </a:p>
          <a:p>
            <a:r>
              <a:rPr lang="zh-CN" altLang="en-US" sz="2400">
                <a:latin typeface="Calibri" panose="020F0502020204030204" charset="0"/>
                <a:ea typeface="Calibri" panose="020F0502020204030204" charset="0"/>
              </a:rPr>
              <a:t>③</a:t>
            </a:r>
            <a:r>
              <a:rPr lang="en-US" altLang="zh-CN" sz="2400">
                <a:latin typeface="Calibri" panose="020F0502020204030204" charset="0"/>
                <a:ea typeface="Calibri" panose="020F0502020204030204" charset="0"/>
              </a:rPr>
              <a:t> </a:t>
            </a:r>
            <a:r>
              <a:rPr lang="zh-CN" altLang="en-US" sz="2400">
                <a:latin typeface="Calibri" panose="020F0502020204030204" charset="0"/>
                <a:ea typeface="Calibri" panose="020F0502020204030204" charset="0"/>
              </a:rPr>
              <a:t>所有作品和附件文件添加完毕确认无误后，请点击红色的</a:t>
            </a:r>
            <a:r>
              <a:rPr lang="zh-CN" altLang="en-US" sz="2800" b="1">
                <a:solidFill>
                  <a:srgbClr val="FF0000"/>
                </a:solidFill>
                <a:latin typeface="Calibri" panose="020F0502020204030204" charset="0"/>
                <a:ea typeface="Calibri" panose="020F0502020204030204" charset="0"/>
              </a:rPr>
              <a:t>「确认完成作品上传」</a:t>
            </a:r>
            <a:r>
              <a:rPr lang="zh-CN" altLang="en-US" sz="2400">
                <a:latin typeface="Calibri" panose="020F0502020204030204" charset="0"/>
                <a:ea typeface="Calibri" panose="020F0502020204030204" charset="0"/>
              </a:rPr>
              <a:t>按钮，确认后作品将不能再次修改和添加。</a:t>
            </a:r>
            <a:r>
              <a:rPr lang="zh-CN" altLang="en-US" sz="2400" b="1">
                <a:solidFill>
                  <a:srgbClr val="FF0000"/>
                </a:solidFill>
                <a:latin typeface="Calibri" panose="020F0502020204030204" charset="0"/>
                <a:ea typeface="Calibri" panose="020F0502020204030204" charset="0"/>
              </a:rPr>
              <a:t>不确认将无法进入评审流程。</a:t>
            </a:r>
            <a:endParaRPr lang="zh-CN" altLang="en-US" sz="2400" b="1">
              <a:solidFill>
                <a:srgbClr val="FF0000"/>
              </a:solidFill>
            </a:endParaRPr>
          </a:p>
          <a:p>
            <a:endParaRPr lang="zh-CN" altLang="en-US" sz="2400" b="1">
              <a:solidFill>
                <a:srgbClr val="FF0000"/>
              </a:solidFill>
            </a:endParaRPr>
          </a:p>
        </p:txBody>
      </p:sp>
      <p:pic>
        <p:nvPicPr>
          <p:cNvPr id="3" name="图片 2" descr="QQ_172967043694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130" y="4017010"/>
            <a:ext cx="12192000" cy="2618105"/>
          </a:xfrm>
          <a:prstGeom prst="rect">
            <a:avLst/>
          </a:prstGeom>
        </p:spPr>
      </p:pic>
    </p:spTree>
    <p:custDataLst>
      <p:tags r:id="rId3"/>
    </p:custData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47700" y="1414145"/>
            <a:ext cx="11044555" cy="3796030"/>
          </a:xfrm>
        </p:spPr>
        <p:txBody>
          <a:bodyPr>
            <a:noAutofit/>
          </a:bodyPr>
          <a:p>
            <a:pPr marL="0" indent="0">
              <a:buNone/>
            </a:pPr>
            <a:endParaRPr lang="zh-CN" altLang="en-US"/>
          </a:p>
          <a:p>
            <a:pPr marL="0" indent="0">
              <a:buNone/>
            </a:pPr>
            <a:r>
              <a:rPr lang="zh-CN" altLang="en-US"/>
              <a:t>温馨提示：</a:t>
            </a:r>
            <a:endParaRPr lang="zh-CN" altLang="en-US"/>
          </a:p>
          <a:p>
            <a:pPr marL="0" indent="0">
              <a:buNone/>
            </a:pPr>
            <a:endParaRPr lang="zh-CN" altLang="en-US"/>
          </a:p>
          <a:p>
            <a:pPr marL="0" indent="0">
              <a:buNone/>
            </a:pPr>
            <a:r>
              <a:rPr lang="zh-CN" altLang="en-US"/>
              <a:t>上述所有步骤和操作完成后，请认真</a:t>
            </a:r>
            <a:r>
              <a:rPr lang="zh-CN" altLang="en-US"/>
              <a:t>复核是否有漏报、误填等情况。</a:t>
            </a:r>
            <a:endParaRPr lang="zh-CN" altLang="en-US"/>
          </a:p>
          <a:p>
            <a:pPr marL="0" indent="0">
              <a:buNone/>
            </a:pPr>
            <a:endParaRPr lang="zh-CN" altLang="en-US"/>
          </a:p>
          <a:p>
            <a:pPr marL="0" indent="0">
              <a:buNone/>
            </a:pPr>
            <a:r>
              <a:rPr lang="zh-CN" altLang="en-US"/>
              <a:t>所有信息确认无误后，即</a:t>
            </a:r>
            <a:r>
              <a:rPr lang="zh-CN" altLang="en-US" b="1">
                <a:latin typeface="微软雅黑" panose="020B0503020204020204" charset="-122"/>
                <a:ea typeface="微软雅黑" panose="020B0503020204020204" charset="-122"/>
              </a:rPr>
              <a:t>可退出系统平台</a:t>
            </a:r>
            <a:r>
              <a:rPr lang="zh-CN" altLang="en-US"/>
              <a:t>等待后续的评委</a:t>
            </a:r>
            <a:r>
              <a:rPr lang="zh-CN" altLang="en-US"/>
              <a:t>评审。</a:t>
            </a:r>
            <a:endParaRPr lang="zh-CN" altLang="en-US"/>
          </a:p>
        </p:txBody>
      </p:sp>
      <p:sp>
        <p:nvSpPr>
          <p:cNvPr id="4" name="标题 3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290830" y="228600"/>
            <a:ext cx="11544935" cy="721995"/>
          </a:xfrm>
        </p:spPr>
        <p:style>
          <a:lnRef idx="2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 anchorCtr="0">
            <a:normAutofit/>
          </a:bodyPr>
          <a:p>
            <a:pPr>
              <a:lnSpc>
                <a:spcPct val="100000"/>
              </a:lnSpc>
            </a:pPr>
            <a:r>
              <a:rPr lang="zh-CN" sz="3600">
                <a:solidFill>
                  <a:schemeClr val="bg1"/>
                </a:solidFill>
                <a:latin typeface="汉仪乐喵体W" charset="0"/>
                <a:ea typeface="汉仪乐喵体W" charset="0"/>
                <a:sym typeface="+mn-ea"/>
              </a:rPr>
              <a:t>结尾</a:t>
            </a:r>
            <a:endParaRPr lang="zh-CN" sz="3600">
              <a:solidFill>
                <a:schemeClr val="bg1"/>
              </a:solidFill>
              <a:latin typeface="汉仪乐喵体W" charset="0"/>
              <a:ea typeface="汉仪乐喵体W" charset="0"/>
              <a:sym typeface="+mn-ea"/>
            </a:endParaRPr>
          </a:p>
        </p:txBody>
      </p:sp>
    </p:spTree>
  </p:cSld>
  <p:clrMapOvr>
    <a:masterClrMapping/>
  </p:clrMapOvr>
</p:sld>
</file>

<file path=ppt/tags/tag1.xml><?xml version="1.0" encoding="utf-8"?>
<p:tagLst xmlns:p="http://schemas.openxmlformats.org/presentationml/2006/main">
  <p:tag name="KSO_WM_BEAUTIFY_FLAG" val=""/>
</p:tagLst>
</file>

<file path=ppt/tags/tag10.xml><?xml version="1.0" encoding="utf-8"?>
<p:tagLst xmlns:p="http://schemas.openxmlformats.org/presentationml/2006/main">
  <p:tag name="KSO_WM_SPECIAL_SOURCE" val="bdnull"/>
</p:tagLst>
</file>

<file path=ppt/tags/tag11.xml><?xml version="1.0" encoding="utf-8"?>
<p:tagLst xmlns:p="http://schemas.openxmlformats.org/presentationml/2006/main">
  <p:tag name="KSO_WM_BEAUTIFY_FLAG" val=""/>
</p:tagLst>
</file>

<file path=ppt/tags/tag12.xml><?xml version="1.0" encoding="utf-8"?>
<p:tagLst xmlns:p="http://schemas.openxmlformats.org/presentationml/2006/main">
  <p:tag name="KSO_WM_SPECIAL_SOURCE" val="bdnull"/>
</p:tagLst>
</file>

<file path=ppt/tags/tag13.xml><?xml version="1.0" encoding="utf-8"?>
<p:tagLst xmlns:p="http://schemas.openxmlformats.org/presentationml/2006/main">
  <p:tag name="KSO_WM_BEAUTIFY_FLAG" val=""/>
</p:tagLst>
</file>

<file path=ppt/tags/tag2.xml><?xml version="1.0" encoding="utf-8"?>
<p:tagLst xmlns:p="http://schemas.openxmlformats.org/presentationml/2006/main">
  <p:tag name="KSO_WM_BEAUTIFY_FLAG" val=""/>
</p:tagLst>
</file>

<file path=ppt/tags/tag3.xml><?xml version="1.0" encoding="utf-8"?>
<p:tagLst xmlns:p="http://schemas.openxmlformats.org/presentationml/2006/main">
  <p:tag name="KSO_WM_BEAUTIFY_FLAG" val=""/>
</p:tagLst>
</file>

<file path=ppt/tags/tag4.xml><?xml version="1.0" encoding="utf-8"?>
<p:tagLst xmlns:p="http://schemas.openxmlformats.org/presentationml/2006/main">
  <p:tag name="KSO_WM_SPECIAL_SOURCE" val="bdnull"/>
</p:tagLst>
</file>

<file path=ppt/tags/tag5.xml><?xml version="1.0" encoding="utf-8"?>
<p:tagLst xmlns:p="http://schemas.openxmlformats.org/presentationml/2006/main">
  <p:tag name="KSO_WM_BEAUTIFY_FLAG" val=""/>
</p:tagLst>
</file>

<file path=ppt/tags/tag6.xml><?xml version="1.0" encoding="utf-8"?>
<p:tagLst xmlns:p="http://schemas.openxmlformats.org/presentationml/2006/main">
  <p:tag name="KSO_WM_SPECIAL_SOURCE" val="bdnull"/>
</p:tagLst>
</file>

<file path=ppt/tags/tag7.xml><?xml version="1.0" encoding="utf-8"?>
<p:tagLst xmlns:p="http://schemas.openxmlformats.org/presentationml/2006/main">
  <p:tag name="KSO_WM_BEAUTIFY_FLAG" val=""/>
</p:tagLst>
</file>

<file path=ppt/tags/tag8.xml><?xml version="1.0" encoding="utf-8"?>
<p:tagLst xmlns:p="http://schemas.openxmlformats.org/presentationml/2006/main">
  <p:tag name="KSO_WM_SPECIAL_SOURCE" val="bdnull"/>
</p:tagLst>
</file>

<file path=ppt/tags/tag9.xml><?xml version="1.0" encoding="utf-8"?>
<p:tagLst xmlns:p="http://schemas.openxmlformats.org/presentationml/2006/main">
  <p:tag name="KSO_WM_BEAUTIFY_FLAG" val=""/>
</p:tagLst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Calibri">
      <a:maj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宋体"/>
        <a:ea typeface=""/>
        <a:cs typeface=""/>
        <a:font script="Jpan" typeface="游ゴシック Light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宋体"/>
        <a:ea typeface=""/>
        <a:cs typeface=""/>
        <a:font script="Jpan" typeface="游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976</Words>
  <Application>WPS 演示</Application>
  <PresentationFormat>宽屏</PresentationFormat>
  <Paragraphs>68</Paragraphs>
  <Slides>8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8</vt:i4>
      </vt:variant>
    </vt:vector>
  </HeadingPairs>
  <TitlesOfParts>
    <vt:vector size="17" baseType="lpstr">
      <vt:lpstr>Arial</vt:lpstr>
      <vt:lpstr>宋体</vt:lpstr>
      <vt:lpstr>Wingdings</vt:lpstr>
      <vt:lpstr>汉仪乐喵体W</vt:lpstr>
      <vt:lpstr>Segoe Print</vt:lpstr>
      <vt:lpstr>微软雅黑</vt:lpstr>
      <vt:lpstr>Calibri</vt:lpstr>
      <vt:lpstr>Arial Unicode MS</vt:lpstr>
      <vt:lpstr>Office 主题​​</vt:lpstr>
      <vt:lpstr>红河州活动云平台</vt:lpstr>
      <vt:lpstr>文档目录</vt:lpstr>
      <vt:lpstr>一、用户登录</vt:lpstr>
      <vt:lpstr>二、活动报名</vt:lpstr>
      <vt:lpstr>二、活动报名</vt:lpstr>
      <vt:lpstr>二、活动报名</vt:lpstr>
      <vt:lpstr>三、总结上传及确认</vt:lpstr>
      <vt:lpstr>结尾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luye</dc:creator>
  <cp:lastModifiedBy>州教科院李玲红</cp:lastModifiedBy>
  <cp:revision>213</cp:revision>
  <dcterms:created xsi:type="dcterms:W3CDTF">2024-10-23T08:08:00Z</dcterms:created>
  <dcterms:modified xsi:type="dcterms:W3CDTF">2026-06-15T07:17:04Z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2052-12.1.0.25225</vt:lpwstr>
  </property>
  <property fmtid="{D5CDD505-2E9C-101B-9397-08002B2CF9AE}" pid="3" name="ICV">
    <vt:lpwstr>4369C23D7E7B437B1FA123647C0913C6</vt:lpwstr>
  </property>
</Properties>
</file>