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162" r:id="rId3"/>
    <p:sldId id="2772" r:id="rId4"/>
    <p:sldId id="2785" r:id="rId5"/>
    <p:sldId id="2781" r:id="rId6"/>
    <p:sldId id="2777" r:id="rId7"/>
    <p:sldId id="2782" r:id="rId8"/>
    <p:sldId id="2780" r:id="rId9"/>
    <p:sldId id="2783" r:id="rId10"/>
    <p:sldId id="2784" r:id="rId11"/>
    <p:sldId id="2751" r:id="rId12"/>
  </p:sldIdLst>
  <p:sldSz cx="13439775" cy="7559675"/>
  <p:notesSz cx="6887845" cy="10018395"/>
  <p:custDataLst>
    <p:tags r:id="rId20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" userDrawn="1">
          <p15:clr>
            <a:srgbClr val="A4A3A4"/>
          </p15:clr>
        </p15:guide>
        <p15:guide id="2" orient="horz" pos="3983" userDrawn="1">
          <p15:clr>
            <a:srgbClr val="A4A3A4"/>
          </p15:clr>
        </p15:guide>
        <p15:guide id="3" orient="horz" pos="2380" userDrawn="1">
          <p15:clr>
            <a:srgbClr val="A4A3A4"/>
          </p15:clr>
        </p15:guide>
        <p15:guide id="4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D"/>
    <a:srgbClr val="F83003"/>
    <a:srgbClr val="10A040"/>
    <a:srgbClr val="0E9F40"/>
    <a:srgbClr val="2A76AD"/>
    <a:srgbClr val="EAEAEB"/>
    <a:srgbClr val="A2B932"/>
    <a:srgbClr val="EBAC07"/>
    <a:srgbClr val="4C606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89862" autoAdjust="0"/>
  </p:normalViewPr>
  <p:slideViewPr>
    <p:cSldViewPr snapToGrid="0" showGuides="1">
      <p:cViewPr varScale="1">
        <p:scale>
          <a:sx n="73" d="100"/>
          <a:sy n="73" d="100"/>
        </p:scale>
        <p:origin x="624" y="36"/>
      </p:cViewPr>
      <p:guideLst>
        <p:guide orient="horz" pos="22"/>
        <p:guide orient="horz" pos="3983"/>
        <p:guide orient="horz" pos="2380"/>
        <p:guide pos="4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7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4.xml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customXmlProps" Target="../customXml/itemProps1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pPr fontAlgn="auto"/>
            <a:fld id="{89ABE3F0-2826-4328-854F-7BA2938852D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 fontAlgn="auto"/>
            <a:r>
              <a:rPr lang="zh-CN" altLang="en-US" sz="1400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40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40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40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40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pPr fontAlgn="auto"/>
            <a:fld id="{C0876588-0E5D-43A0-8618-7B2305253E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104267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260731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312864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364998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417131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64"/>
            <a:ext cx="13439775" cy="7559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noProof="1" smtClean="0"/>
            </a:fld>
            <a:endParaRPr lang="zh-CN" altLang="en-US" noProof="1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8036" y="6445424"/>
            <a:ext cx="3023949" cy="402483"/>
          </a:xfrm>
        </p:spPr>
        <p:txBody>
          <a:bodyPr/>
          <a:lstStyle>
            <a:lvl1pPr>
              <a:defRPr b="1">
                <a:solidFill>
                  <a:srgbClr val="10A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E98E3CD-A2DD-4AE5-BAE9-A1C553C60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>
            <a:off x="923923" y="1912938"/>
            <a:ext cx="83592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923985" y="2194896"/>
            <a:ext cx="3981766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 fontAlgn="auto"/>
            <a:r>
              <a:rPr lang="en-US" altLang="zh-CN" strike="noStrike" noProof="1"/>
              <a:t>01. </a:t>
            </a:r>
            <a:r>
              <a:rPr lang="zh-CN" altLang="en-US" strike="noStrike" noProof="1"/>
              <a:t>标题一部分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02. </a:t>
            </a:r>
            <a:r>
              <a:rPr lang="zh-CN" altLang="en-US" strike="noStrike" noProof="1"/>
              <a:t>标题二部分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03. </a:t>
            </a:r>
            <a:r>
              <a:rPr lang="zh-CN" altLang="en-US" strike="noStrike" noProof="1"/>
              <a:t>标题三部分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04. </a:t>
            </a:r>
            <a:r>
              <a:rPr lang="zh-CN" altLang="en-US" strike="noStrike" noProof="1"/>
              <a:t>标题四部分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05. </a:t>
            </a:r>
            <a:r>
              <a:rPr lang="zh-CN" altLang="en-US" strike="noStrike" noProof="1"/>
              <a:t>标题五部分</a:t>
            </a:r>
            <a:endParaRPr lang="zh-CN" altLang="en-US" strike="noStrike" noProof="1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8218" y="2194896"/>
            <a:ext cx="3982225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 fontAlgn="auto"/>
            <a:r>
              <a:rPr lang="en-US" altLang="zh-CN" strike="noStrike" noProof="1"/>
              <a:t>06. </a:t>
            </a:r>
            <a:r>
              <a:rPr lang="zh-CN" altLang="en-US" strike="noStrike" noProof="1"/>
              <a:t>标题一部分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07. </a:t>
            </a:r>
            <a:r>
              <a:rPr lang="zh-CN" altLang="en-US" strike="noStrike" noProof="1"/>
              <a:t>标题二部分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08. </a:t>
            </a:r>
            <a:r>
              <a:rPr lang="zh-CN" altLang="en-US" strike="noStrike" noProof="1"/>
              <a:t>标题三部分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09. </a:t>
            </a:r>
            <a:r>
              <a:rPr lang="zh-CN" altLang="en-US" strike="noStrike" noProof="1"/>
              <a:t>标题四部分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10. </a:t>
            </a:r>
            <a:r>
              <a:rPr lang="zh-CN" altLang="en-US" strike="noStrike" noProof="1"/>
              <a:t>标题五部分</a:t>
            </a:r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9492652" y="6450014"/>
            <a:ext cx="3023202" cy="4032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17" y="3403608"/>
            <a:ext cx="6468675" cy="1184008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443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9718" y="2193149"/>
            <a:ext cx="6468676" cy="1056804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9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3373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2pPr>
            <a:lvl3pPr marL="12668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190055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4pPr>
            <a:lvl5pPr marL="253428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5pPr>
            <a:lvl6pPr marL="316738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6pPr>
            <a:lvl7pPr marL="380111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7pPr>
            <a:lvl8pPr marL="443484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8pPr>
            <a:lvl9pPr marL="50679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5F7E-8C34-430B-B7E0-B14FAA4BB1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9998289" y="973271"/>
            <a:ext cx="1571473" cy="1219879"/>
          </a:xfr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>
            <a:noAutofit/>
          </a:bodyPr>
          <a:lstStyle>
            <a:lvl1pPr marL="0" indent="0">
              <a:buNone/>
              <a:defRPr sz="5820" b="1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7100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01.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02.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03.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04.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05.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917099" y="1994254"/>
            <a:ext cx="87796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5589619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06.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07.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08.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09.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10.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903672" y="1203668"/>
            <a:ext cx="2356293" cy="743485"/>
          </a:xfrm>
          <a:prstGeom prst="rect">
            <a:avLst/>
          </a:prstGeo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vert="horz" lIns="126702" tIns="63351" rIns="126702" bIns="63351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spc="3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5820" b="0" dirty="0"/>
              <a:t>目录</a:t>
            </a:r>
            <a:endParaRPr lang="zh-CN" altLang="en-US" sz="5820" b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5165042" y="2640161"/>
            <a:ext cx="4812536" cy="1371914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315" b="1" dirty="0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8315" b="1" dirty="0">
              <a:solidFill>
                <a:srgbClr val="0D9F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5165042" y="2077066"/>
            <a:ext cx="5988588" cy="689099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880" b="1" spc="416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3880" b="1" spc="416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17" y="3403608"/>
            <a:ext cx="6468675" cy="1184008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443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9718" y="2193149"/>
            <a:ext cx="6468676" cy="1056804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9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3373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2pPr>
            <a:lvl3pPr marL="12668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190055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4pPr>
            <a:lvl5pPr marL="253428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5pPr>
            <a:lvl6pPr marL="316738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6pPr>
            <a:lvl7pPr marL="380111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7pPr>
            <a:lvl8pPr marL="443484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8pPr>
            <a:lvl9pPr marL="50679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5F7E-8C34-430B-B7E0-B14FAA4BB1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9998289" y="973271"/>
            <a:ext cx="1571473" cy="1219879"/>
          </a:xfr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>
            <a:noAutofit/>
          </a:bodyPr>
          <a:lstStyle>
            <a:lvl1pPr marL="0" indent="0">
              <a:buNone/>
              <a:defRPr sz="5820" b="1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7100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01.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02.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03.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04.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05.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917099" y="1994254"/>
            <a:ext cx="87796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5589619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06.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07.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08.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09.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10.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903672" y="1203668"/>
            <a:ext cx="2356293" cy="743485"/>
          </a:xfrm>
          <a:prstGeom prst="rect">
            <a:avLst/>
          </a:prstGeo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vert="horz" lIns="126702" tIns="63351" rIns="126702" bIns="63351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spc="3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5820" b="0" dirty="0"/>
              <a:t>目录</a:t>
            </a:r>
            <a:endParaRPr lang="zh-CN" altLang="en-US" sz="5820" b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-1" y="6081714"/>
            <a:ext cx="11679541" cy="147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074126"/>
            <a:ext cx="11591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"/>
            <a:ext cx="13439775" cy="7559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尾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5165042" y="2640161"/>
            <a:ext cx="4812536" cy="1371914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315" b="1" dirty="0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8315" b="1" dirty="0">
              <a:solidFill>
                <a:srgbClr val="0D9F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5165042" y="2077066"/>
            <a:ext cx="5988588" cy="689099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880" b="1" spc="416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3880" b="1" spc="416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923985" y="2194896"/>
            <a:ext cx="3981766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01.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02.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03.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04.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05.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9383044" y="1247236"/>
            <a:ext cx="2015182" cy="674476"/>
          </a:xfrm>
          <a:prstGeom prst="rect">
            <a:avLst/>
          </a:prstGeo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vert="horz" lIns="114942" tIns="57471" rIns="114942" bIns="57471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spc="3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5280" b="0" dirty="0"/>
              <a:t>目录</a:t>
            </a:r>
            <a:endParaRPr lang="zh-CN" altLang="en-US" sz="5280" b="0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23985" y="1912291"/>
            <a:ext cx="83582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8218" y="2194896"/>
            <a:ext cx="3982225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06.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07.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08.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09.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10.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179" y="3290030"/>
            <a:ext cx="6337595" cy="1206556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4525" b="1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5178" y="2345642"/>
            <a:ext cx="6337593" cy="82684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265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574675" indent="0">
              <a:buNone/>
              <a:defRPr sz="2515">
                <a:solidFill>
                  <a:schemeClr val="tx1">
                    <a:tint val="75000"/>
                  </a:schemeClr>
                </a:solidFill>
              </a:defRPr>
            </a:lvl2pPr>
            <a:lvl3pPr marL="114935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3pPr>
            <a:lvl4pPr marL="1724025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4pPr>
            <a:lvl5pPr marL="229870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5pPr>
            <a:lvl6pPr marL="2873375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6pPr>
            <a:lvl7pPr marL="344805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7pPr>
            <a:lvl8pPr marL="4022725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8pPr>
            <a:lvl9pPr marL="459740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9442478" y="1070941"/>
            <a:ext cx="1343977" cy="1106652"/>
          </a:xfr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>
            <a:noAutofit/>
          </a:bodyPr>
          <a:lstStyle>
            <a:lvl1pPr marL="0" indent="0">
              <a:buNone/>
              <a:defRPr sz="5280" b="1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29744" y="6471849"/>
            <a:ext cx="3023949" cy="402483"/>
          </a:xfrm>
        </p:spPr>
        <p:txBody>
          <a:bodyPr/>
          <a:lstStyle>
            <a:lvl1pPr>
              <a:defRPr b="1">
                <a:solidFill>
                  <a:srgbClr val="10A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E98E3CD-A2DD-4AE5-BAE9-A1C553C60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933935" y="205095"/>
            <a:ext cx="5571906" cy="1034546"/>
            <a:chOff x="3568700" y="186058"/>
            <a:chExt cx="5054600" cy="938522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0168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fontAlgn="auto">
                <a:spcAft>
                  <a:spcPts val="0"/>
                </a:spcAft>
              </a:pPr>
              <a:endParaRPr lang="en-US" altLang="ko-KR" sz="441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8" cy="25507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fontAlgn="auto">
                <a:spcAft>
                  <a:spcPts val="0"/>
                </a:spcAft>
              </a:pPr>
              <a:endParaRPr lang="en-US" altLang="ko-KR" sz="1215" b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 charset="0"/>
              </a:endParaRP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noProof="1" smtClean="0"/>
            </a:fld>
            <a:endParaRPr lang="zh-CN" altLang="en-US" noProof="1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398588"/>
            <a:ext cx="11591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944688"/>
            <a:ext cx="43362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944688"/>
            <a:ext cx="43362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6.png"/><Relationship Id="rId24" Type="http://schemas.openxmlformats.org/officeDocument/2006/relationships/image" Target="../media/image5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E98E3CD-A2DD-4AE5-BAE9-A1C553C60D97}" type="slidenum">
              <a:rPr lang="zh-CN" altLang="en-US" noProof="1" smtClean="0"/>
            </a:fld>
            <a:endParaRPr lang="zh-CN" altLang="en-US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" y="1"/>
            <a:ext cx="13430791" cy="755967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927914" y="1072557"/>
            <a:ext cx="11629845" cy="0"/>
          </a:xfrm>
          <a:prstGeom prst="line">
            <a:avLst/>
          </a:prstGeom>
          <a:ln>
            <a:solidFill>
              <a:srgbClr val="00A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709741" y="6853239"/>
            <a:ext cx="2827161" cy="43121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323998" y="6915117"/>
            <a:ext cx="2483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A49D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人本和谐 务实创新</a:t>
            </a:r>
            <a:endParaRPr lang="zh-CN" altLang="en-US" dirty="0">
              <a:solidFill>
                <a:srgbClr val="00A49D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7415788"/>
            <a:ext cx="13439775" cy="1438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9.png"/><Relationship Id="rId1" Type="http://schemas.openxmlformats.org/officeDocument/2006/relationships/hyperlink" Target="http://183.236.106.124:8081/service/zhaopinFront/inviteJob_1.html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2.xml"/><Relationship Id="rId10" Type="http://schemas.openxmlformats.org/officeDocument/2006/relationships/themeOverride" Target="../theme/themeOverride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12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3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17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0" y="4654550"/>
            <a:ext cx="1318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dirty="0">
              <a:solidFill>
                <a:srgbClr val="00A49D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235" y="1915160"/>
            <a:ext cx="131794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b="1" dirty="0">
                <a:solidFill>
                  <a:srgbClr val="00A49D"/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惠州市第六人民医院</a:t>
            </a:r>
            <a:endParaRPr lang="zh-CN" altLang="zh-CN" sz="6600" b="1" dirty="0">
              <a:solidFill>
                <a:srgbClr val="00A49D"/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 algn="ctr"/>
            <a:r>
              <a:rPr lang="zh-CN" altLang="zh-CN" sz="6600" b="1" dirty="0">
                <a:solidFill>
                  <a:srgbClr val="00A49D"/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招聘系统使用指南</a:t>
            </a:r>
            <a:endParaRPr lang="zh-CN" altLang="zh-CN" sz="6600" b="1" dirty="0">
              <a:solidFill>
                <a:srgbClr val="00A49D"/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6741" y="2036619"/>
            <a:ext cx="7166285" cy="2539066"/>
          </a:xfrm>
          <a:scene3d>
            <a:camera prst="isometricOffAxis1Right">
              <a:rot lat="0" lon="0" rev="0"/>
            </a:camera>
            <a:lightRig rig="threePt" dir="t"/>
          </a:scene3d>
        </p:spPr>
        <p:txBody>
          <a:bodyPr>
            <a:noAutofit/>
          </a:bodyPr>
          <a:lstStyle/>
          <a:p>
            <a:pPr algn="ctr">
              <a:lnSpc>
                <a:spcPts val="18855"/>
              </a:lnSpc>
            </a:pPr>
            <a:r>
              <a:rPr lang="zh-CN" altLang="en-US" sz="8300" b="1" dirty="0">
                <a:solidFill>
                  <a:srgbClr val="00A49D"/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  <a:sym typeface="+mn-lt"/>
              </a:rPr>
              <a:t>完成投递</a:t>
            </a:r>
            <a:endParaRPr lang="zh-CN" altLang="en-US" sz="8300" b="1" dirty="0">
              <a:solidFill>
                <a:srgbClr val="00A49D"/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811530" y="351155"/>
            <a:ext cx="459168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一、应聘流程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 descr="步骤说明-流程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0" y="1375410"/>
            <a:ext cx="10459720" cy="52292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811530" y="351155"/>
            <a:ext cx="6065520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一、网站网址及注册账号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370" y="1235710"/>
            <a:ext cx="109093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进入系统的方式：</a:t>
            </a:r>
            <a:endParaRPr lang="zh-CN" altLang="en-US" sz="2000"/>
          </a:p>
          <a:p>
            <a:r>
              <a:rPr lang="en-US" altLang="zh-CN" sz="2000"/>
              <a:t>1.</a:t>
            </a:r>
            <a:r>
              <a:rPr lang="zh-CN" altLang="en-US" sz="2000">
                <a:hlinkClick r:id="rId1"/>
              </a:rPr>
              <a:t>招聘系统网站：</a:t>
            </a:r>
            <a:endParaRPr lang="zh-CN" altLang="en-US" sz="2000">
              <a:hlinkClick r:id="rId1"/>
            </a:endParaRPr>
          </a:p>
          <a:p>
            <a:r>
              <a:rPr lang="en-US" altLang="zh-CN" sz="2000">
                <a:hlinkClick r:id="rId1"/>
              </a:rPr>
              <a:t>http://183.236.106.124:8081/service/zhaopinFront/inviteJob_1.html</a:t>
            </a:r>
            <a:endParaRPr lang="en-US" altLang="zh-CN" sz="2000">
              <a:hlinkClick r:id="rId1"/>
            </a:endParaRPr>
          </a:p>
          <a:p>
            <a:endParaRPr lang="en-US" altLang="zh-CN" sz="2000"/>
          </a:p>
          <a:p>
            <a:r>
              <a:rPr lang="en-US" altLang="zh-CN" sz="2000"/>
              <a:t>2.</a:t>
            </a:r>
            <a:r>
              <a:rPr lang="zh-CN" altLang="en-US" sz="2000"/>
              <a:t>通过医院官网进入：进入惠州市第六人民医院官网</a:t>
            </a:r>
            <a:r>
              <a:rPr lang="en-US" altLang="zh-CN" sz="2000"/>
              <a:t>→“</a:t>
            </a:r>
            <a:r>
              <a:rPr lang="zh-CN" altLang="en-US" sz="2000"/>
              <a:t>人才招聘</a:t>
            </a:r>
            <a:r>
              <a:rPr lang="en-US" altLang="zh-CN" sz="2000"/>
              <a:t>”</a:t>
            </a:r>
            <a:r>
              <a:rPr lang="zh-CN" altLang="en-US" sz="2000"/>
              <a:t>栏目</a:t>
            </a:r>
            <a:r>
              <a:rPr lang="en-US" altLang="zh-CN" sz="2000"/>
              <a:t>→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应聘报名</a:t>
            </a:r>
            <a:r>
              <a:rPr lang="en-US" altLang="zh-CN" sz="2000"/>
              <a:t>”</a:t>
            </a:r>
            <a:r>
              <a:rPr lang="zh-CN" altLang="en-US" sz="2000"/>
              <a:t>进入我院招聘系统。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" y="3275965"/>
            <a:ext cx="6657975" cy="35153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811530" y="351155"/>
            <a:ext cx="6065520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一、网站网址及注册账号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>
            <p:custDataLst>
              <p:tags r:id="rId1"/>
            </p:custDataLst>
          </p:nvPr>
        </p:nvSpPr>
        <p:spPr bwMode="auto">
          <a:xfrm>
            <a:off x="1273582" y="1979153"/>
            <a:ext cx="1796916" cy="680188"/>
          </a:xfrm>
          <a:prstGeom prst="roundRect">
            <a:avLst/>
          </a:prstGeom>
          <a:solidFill>
            <a:srgbClr val="00A49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注册账号</a:t>
            </a:r>
            <a:endParaRPr lang="zh-CN" altLang="en-US" sz="1600" b="1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 bwMode="auto">
          <a:xfrm>
            <a:off x="3972788" y="1979137"/>
            <a:ext cx="1796916" cy="680189"/>
          </a:xfrm>
          <a:prstGeom prst="roundRect">
            <a:avLst/>
          </a:prstGeom>
          <a:solidFill>
            <a:srgbClr val="00A49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登录</a:t>
            </a:r>
            <a:endParaRPr lang="zh-CN" altLang="en-US" sz="2000" b="1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 bwMode="auto">
          <a:xfrm>
            <a:off x="6972847" y="1979360"/>
            <a:ext cx="1846527" cy="680189"/>
          </a:xfrm>
          <a:prstGeom prst="roundRect">
            <a:avLst/>
          </a:prstGeom>
          <a:solidFill>
            <a:srgbClr val="00A49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忘记密码</a:t>
            </a:r>
            <a:endParaRPr lang="zh-CN" altLang="en-US" sz="2000" b="1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>
            <p:custDataLst>
              <p:tags r:id="rId4"/>
            </p:custDataLst>
          </p:nvPr>
        </p:nvSpPr>
        <p:spPr bwMode="auto">
          <a:xfrm>
            <a:off x="3231105" y="2126740"/>
            <a:ext cx="605385" cy="386251"/>
          </a:xfrm>
          <a:prstGeom prst="rightArrow">
            <a:avLst/>
          </a:prstGeom>
          <a:solidFill>
            <a:srgbClr val="00A49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dirty="0" smtClean="0">
              <a:solidFill>
                <a:prstClr val="white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1" name="右箭头 10"/>
          <p:cNvSpPr/>
          <p:nvPr>
            <p:custDataLst>
              <p:tags r:id="rId5"/>
            </p:custDataLst>
          </p:nvPr>
        </p:nvSpPr>
        <p:spPr bwMode="auto">
          <a:xfrm>
            <a:off x="6044385" y="2126304"/>
            <a:ext cx="605385" cy="386251"/>
          </a:xfrm>
          <a:prstGeom prst="rightArrow">
            <a:avLst/>
          </a:prstGeom>
          <a:solidFill>
            <a:srgbClr val="00A49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dirty="0" smtClean="0">
              <a:solidFill>
                <a:prstClr val="white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右箭头 11"/>
          <p:cNvSpPr/>
          <p:nvPr>
            <p:custDataLst>
              <p:tags r:id="rId6"/>
            </p:custDataLst>
          </p:nvPr>
        </p:nvSpPr>
        <p:spPr bwMode="auto">
          <a:xfrm>
            <a:off x="8987064" y="2126706"/>
            <a:ext cx="605385" cy="386251"/>
          </a:xfrm>
          <a:prstGeom prst="rightArrow">
            <a:avLst/>
          </a:prstGeom>
          <a:solidFill>
            <a:srgbClr val="00A49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dirty="0" smtClean="0">
              <a:solidFill>
                <a:prstClr val="white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9897399" y="1979261"/>
            <a:ext cx="1867431" cy="680190"/>
          </a:xfrm>
          <a:prstGeom prst="roundRect">
            <a:avLst/>
          </a:prstGeom>
          <a:solidFill>
            <a:srgbClr val="00A49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退出登录</a:t>
            </a:r>
            <a:endParaRPr lang="zh-CN" altLang="en-US" b="1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180" y="2774950"/>
            <a:ext cx="1791970" cy="38144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670" y="2765425"/>
            <a:ext cx="3137535" cy="3746500"/>
          </a:xfrm>
          <a:prstGeom prst="rect">
            <a:avLst/>
          </a:prstGeom>
        </p:spPr>
      </p:pic>
      <p:sp>
        <p:nvSpPr>
          <p:cNvPr id="17" name="右箭头 16"/>
          <p:cNvSpPr/>
          <p:nvPr>
            <p:custDataLst>
              <p:tags r:id="rId9"/>
            </p:custDataLst>
          </p:nvPr>
        </p:nvSpPr>
        <p:spPr bwMode="auto">
          <a:xfrm>
            <a:off x="3358105" y="4240655"/>
            <a:ext cx="605385" cy="386251"/>
          </a:xfrm>
          <a:prstGeom prst="rightArrow">
            <a:avLst/>
          </a:prstGeom>
          <a:solidFill>
            <a:srgbClr val="00A49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 dirty="0" smtClean="0">
              <a:solidFill>
                <a:prstClr val="white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80960" y="3336290"/>
            <a:ext cx="2830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Ps.</a:t>
            </a:r>
            <a:r>
              <a:rPr lang="zh-CN" altLang="en-US"/>
              <a:t>如忘记密码，可通过手机验证码找回密码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59168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二、简历信息填写</a:t>
            </a:r>
            <a:endParaRPr lang="en-US" altLang="zh-CN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F35B0BEE-F18A-47BB-8FCB-E00DA2F2635D-4" descr="C:/Users/Administrator/AppData/Local/Temp/wpp.zzpekC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1161415"/>
            <a:ext cx="5528310" cy="45631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720205" y="1263650"/>
            <a:ext cx="58432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简历信息包括基本信息、工作履历、（在职）教育经历、执业资格信息、论文情况、家庭及主要社会关系、附件</a:t>
            </a:r>
            <a:r>
              <a:rPr lang="en-US" altLang="zh-CN"/>
              <a:t>7</a:t>
            </a:r>
            <a:r>
              <a:rPr lang="zh-CN" altLang="en-US"/>
              <a:t>大模块，带</a:t>
            </a:r>
            <a:r>
              <a:rPr lang="en-US" altLang="zh-CN"/>
              <a:t>*</a:t>
            </a:r>
            <a:r>
              <a:rPr lang="zh-CN" altLang="en-US"/>
              <a:t>号为必填项目，灰色方框为自动识别项，无需填写。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注意：附件的上传是资格初审的重要依据，如因个人原因无上传附件，导致无法审核信息的，视为报名不成功。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每个模块信息填写完毕后均需要点击右下方保存，所有模块完成填写和附件上传后，点击最下方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提交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提交后点击头像，上传个人近期一寸照。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59168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三、附件上传</a:t>
            </a:r>
            <a:endParaRPr lang="en-US" altLang="zh-CN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03215" y="1915160"/>
            <a:ext cx="584327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注意：附件的上传是资格初审的重要依据，如因个人原因无上传附件，导致无法审核信息的，视为报名不成功。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附件材料包括：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（</a:t>
            </a:r>
            <a:r>
              <a:rPr lang="en-US" altLang="zh-CN">
                <a:solidFill>
                  <a:schemeClr val="accent4"/>
                </a:solidFill>
              </a:rPr>
              <a:t>1</a:t>
            </a:r>
            <a:r>
              <a:rPr lang="zh-CN" altLang="en-US">
                <a:solidFill>
                  <a:schemeClr val="accent4"/>
                </a:solidFill>
              </a:rPr>
              <a:t>）个人简历；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（</a:t>
            </a:r>
            <a:r>
              <a:rPr lang="en-US" altLang="zh-CN">
                <a:solidFill>
                  <a:schemeClr val="accent4"/>
                </a:solidFill>
              </a:rPr>
              <a:t>2</a:t>
            </a:r>
            <a:r>
              <a:rPr lang="zh-CN" altLang="en-US">
                <a:solidFill>
                  <a:schemeClr val="accent4"/>
                </a:solidFill>
              </a:rPr>
              <a:t>）惠州市第六人民医院应聘登记表（下载附件</a:t>
            </a:r>
            <a:r>
              <a:rPr lang="en-US" altLang="zh-CN">
                <a:solidFill>
                  <a:schemeClr val="accent4"/>
                </a:solidFill>
              </a:rPr>
              <a:t>3</a:t>
            </a:r>
            <a:r>
              <a:rPr lang="zh-CN" altLang="en-US">
                <a:solidFill>
                  <a:schemeClr val="accent4"/>
                </a:solidFill>
              </a:rPr>
              <a:t>并填写签名确认后上传扫描件）；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（</a:t>
            </a:r>
            <a:r>
              <a:rPr lang="en-US" altLang="zh-CN">
                <a:solidFill>
                  <a:schemeClr val="accent4"/>
                </a:solidFill>
              </a:rPr>
              <a:t>3</a:t>
            </a:r>
            <a:r>
              <a:rPr lang="zh-CN" altLang="en-US">
                <a:solidFill>
                  <a:schemeClr val="accent4"/>
                </a:solidFill>
              </a:rPr>
              <a:t>）报考人员的有效身份证；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（</a:t>
            </a:r>
            <a:r>
              <a:rPr lang="en-US" altLang="zh-CN">
                <a:solidFill>
                  <a:schemeClr val="accent4"/>
                </a:solidFill>
              </a:rPr>
              <a:t>4</a:t>
            </a:r>
            <a:r>
              <a:rPr lang="zh-CN" altLang="en-US">
                <a:solidFill>
                  <a:schemeClr val="accent4"/>
                </a:solidFill>
              </a:rPr>
              <a:t>）毕业证书、学位证书（</a:t>
            </a:r>
            <a:r>
              <a:rPr lang="en-US" altLang="zh-CN">
                <a:solidFill>
                  <a:schemeClr val="accent4"/>
                </a:solidFill>
              </a:rPr>
              <a:t>2025</a:t>
            </a:r>
            <a:r>
              <a:rPr lang="zh-CN" altLang="en-US">
                <a:solidFill>
                  <a:schemeClr val="accent4"/>
                </a:solidFill>
              </a:rPr>
              <a:t>届应届毕业生提供就业推荐表、成绩单代替学历证书报名）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（</a:t>
            </a:r>
            <a:r>
              <a:rPr lang="en-US" altLang="zh-CN">
                <a:solidFill>
                  <a:schemeClr val="accent4"/>
                </a:solidFill>
              </a:rPr>
              <a:t>5</a:t>
            </a:r>
            <a:r>
              <a:rPr lang="zh-CN" altLang="en-US">
                <a:solidFill>
                  <a:schemeClr val="accent4"/>
                </a:solidFill>
              </a:rPr>
              <a:t>）专业技术资格证书（岗位条件中有要求则必须提供）；</a:t>
            </a:r>
            <a:endParaRPr lang="zh-CN" altLang="en-US">
              <a:solidFill>
                <a:schemeClr val="accent4"/>
              </a:solidFill>
            </a:endParaRPr>
          </a:p>
          <a:p>
            <a:r>
              <a:rPr lang="zh-CN" altLang="en-US">
                <a:solidFill>
                  <a:schemeClr val="accent4"/>
                </a:solidFill>
              </a:rPr>
              <a:t>发表论文论著情况、主持完成的科研项目情况和重要的社会兼职及获奖情况等材料，需提交证明材料（合成一个</a:t>
            </a:r>
            <a:r>
              <a:rPr lang="en-US" altLang="zh-CN">
                <a:solidFill>
                  <a:schemeClr val="accent4"/>
                </a:solidFill>
              </a:rPr>
              <a:t>PDF </a:t>
            </a:r>
            <a:r>
              <a:rPr lang="zh-CN" altLang="en-US">
                <a:solidFill>
                  <a:schemeClr val="accent4"/>
                </a:solidFill>
              </a:rPr>
              <a:t>格式文件）</a:t>
            </a:r>
            <a:endParaRPr lang="zh-CN" altLang="en-US">
              <a:solidFill>
                <a:schemeClr val="accent4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1198245"/>
            <a:ext cx="3667125" cy="52730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77583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四、查看并投递岗位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F35B0BEE-F18A-47BB-8FCB-E00DA2F2635D-3" descr="C:/Users/Administrator/AppData/Local/Temp/wpp.PKFIas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8" y="1203960"/>
            <a:ext cx="5796915" cy="5151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15480" y="2175510"/>
            <a:ext cx="5607685" cy="17113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/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招聘公告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eaLnBrk="1" hangingPunct="1"/>
            <a:endParaRPr lang="zh-CN" altLang="en-US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eaLnBrk="1" hangingPunct="1"/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“2025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XXX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招聘公告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，查看具体招聘公告。</a:t>
            </a:r>
            <a:endParaRPr lang="en-US" altLang="zh-CN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eaLnBrk="1" hangingPunct="1"/>
            <a:endParaRPr lang="en-US" altLang="zh-CN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77583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四、查看并投递岗位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F35B0BEE-F18A-47BB-8FCB-E00DA2F2635D-1" descr="C:/Users/Administrator/AppData/Local/Temp/wpp.IROScZ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1204278"/>
            <a:ext cx="6124575" cy="4978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36105" y="1203960"/>
            <a:ext cx="5607685" cy="17113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/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招聘岗位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查阅，也可通过搜索框搜索岗位；</a:t>
            </a:r>
            <a:endParaRPr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eaLnBrk="1" hangingPunct="1"/>
            <a:endParaRPr lang="zh-CN" altLang="en-US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eaLnBrk="1" hangingPunct="1"/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、选择意向岗位可查阅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具体要求等内容，点击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即可报名</a:t>
            </a:r>
            <a:endParaRPr lang="en-US" altLang="zh-CN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eaLnBrk="1" hangingPunct="1"/>
            <a:endParaRPr lang="en-US" altLang="zh-CN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F35B0BEE-F18A-47BB-8FCB-E00DA2F2635D-2" descr="C:/Users/Administrator/AppData/Local/Temp/wpp.BZVkoF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65" y="2534603"/>
            <a:ext cx="5766435" cy="3205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1215" y="5740400"/>
            <a:ext cx="5607685" cy="17113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/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注意：如因年龄、学历、职称等要求不符合条件的，无法进行报名。</a:t>
            </a:r>
            <a:endParaRPr lang="zh-CN" altLang="en-US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77583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五、完成投递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266825"/>
            <a:ext cx="6859270" cy="50253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36840" y="2915285"/>
            <a:ext cx="4806950" cy="17113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eaLnBrk="1" hangingPunct="1"/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投递完成后，可在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我的应聘</a:t>
            </a:r>
            <a:r>
              <a:rPr lang="en-US" altLang="zh-CN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dirty="0" smtClean="0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中查阅进度、取消投递等。</a:t>
            </a:r>
            <a:endParaRPr lang="zh-CN" altLang="en-US" dirty="0" smtClean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OC_GUID" val="{1408b089-5d44-4553-b2b6-5a7eb1c507e3}"/>
  <p:tag name="COMMONDATA" val="eyJoZGlkIjoiNTM4YzI1NjFlZmQ2NWJjZmFjOWU0NmU2NDdkYTE2NjAifQ=="/>
</p:tagLst>
</file>

<file path=ppt/tags/tag2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3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4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5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6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7.xml><?xml version="1.0" encoding="utf-8"?>
<p:tagLst xmlns:p="http://schemas.openxmlformats.org/presentationml/2006/main">
  <p:tag name="KSO_WM_DIAGRAM_VIRTUALLY_FRAME" val="{&quot;height&quot;:53.575748031496005,&quot;left&quot;:100.28204724409449,&quot;top&quot;:155.8375590551181,&quot;width&quot;:655.0288976377952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vpokjhv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mZWQ4YmQyMi0wNmUyLTQxZDktYWU4Yi05MWYzNjJmYThkYzkiCn0K"/>
    </extobj>
    <extobj name="F35B0BEE-F18A-47BB-8FCB-E00DA2F2635D-2">
      <extobjdata type="F35B0BEE-F18A-47BB-8FCB-E00DA2F2635D" data="ewoJIkRlc2lnbklkIiA6ICJlZWFmZWE4MC0zODBhLTQ1OWMtOGZmZi04MmNkYjRjNmYyMzgiCn0K"/>
    </extobj>
    <extobj name="F35B0BEE-F18A-47BB-8FCB-E00DA2F2635D-3">
      <extobjdata type="F35B0BEE-F18A-47BB-8FCB-E00DA2F2635D" data="ewoJIkRlc2lnbklkIiA6ICI5Y2RkZjhlNC1iNzI4LTRhOGItYWM4Mi0xNmQ3YjYxMWJmOTQiCn0K"/>
    </extobj>
    <extobj name="F35B0BEE-F18A-47BB-8FCB-E00DA2F2635D-4">
      <extobjdata type="F35B0BEE-F18A-47BB-8FCB-E00DA2F2635D" data="ewoJIkRlc2lnbklkIiA6ICJiNzFkM2QyZC03ZjFhLTRlMzUtODE3OC0wNGJmOGM0OTU0ZTIiCn0K"/>
    </extobj>
  </extobjs>
</s:customData>
</file>

<file path=customXml/itemProps1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839</Words>
  <Application>WPS 演示</Application>
  <PresentationFormat>自定义</PresentationFormat>
  <Paragraphs>74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隶书</vt:lpstr>
      <vt:lpstr>微软雅黑</vt:lpstr>
      <vt:lpstr>Calibri</vt:lpstr>
      <vt:lpstr>Tahoma</vt:lpstr>
      <vt:lpstr>方正黑体_GBK</vt:lpstr>
      <vt:lpstr>Impact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完成投递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惠州市第六人民医院 近期创“三甲”工作总结</dc:title>
  <dc:creator>楚志文</dc:creator>
  <cp:lastModifiedBy>WPS_1606878335</cp:lastModifiedBy>
  <cp:revision>483</cp:revision>
  <cp:lastPrinted>2020-11-20T03:19:00Z</cp:lastPrinted>
  <dcterms:created xsi:type="dcterms:W3CDTF">2018-04-23T03:19:00Z</dcterms:created>
  <dcterms:modified xsi:type="dcterms:W3CDTF">2025-03-12T01:57:39Z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KSORubyTemplateID">
    <vt:lpwstr>2</vt:lpwstr>
  </property>
  <property fmtid="{D5CDD505-2E9C-101B-9397-08002B2CF9AE}" pid="4" name="KSOSaveFontToCloudKey">
    <vt:lpwstr>26454200_btnclosed</vt:lpwstr>
  </property>
  <property fmtid="{D5CDD505-2E9C-101B-9397-08002B2CF9AE}" pid="5" name="ICV">
    <vt:lpwstr>A99DBB013A164B8A8DB10DD64E319436_13</vt:lpwstr>
  </property>
</Properties>
</file>